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</p:sldIdLst>
  <p:sldSz cx="18288000" cy="10287000"/>
  <p:notesSz cx="6858000" cy="9144000"/>
  <p:embeddedFontLst>
    <p:embeddedFont>
      <p:font typeface="Aileron Bold" panose="020B0604020202020204" charset="0"/>
      <p:regular r:id="rId22"/>
    </p:embeddedFont>
    <p:embeddedFont>
      <p:font typeface="Assistant Bold" panose="020B0604020202020204" charset="-79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ejaVu Serif Bold" panose="020B0604020202020204" charset="0"/>
      <p:regular r:id="rId28"/>
    </p:embeddedFont>
    <p:embeddedFont>
      <p:font typeface="Dynamo Medium" panose="020B0604020202020204" charset="0"/>
      <p:regular r:id="rId29"/>
    </p:embeddedFont>
    <p:embeddedFont>
      <p:font typeface="Inter" panose="020B0604020202020204" charset="0"/>
      <p:regular r:id="rId30"/>
    </p:embeddedFont>
    <p:embeddedFont>
      <p:font typeface="Inter Bold" panose="020B0604020202020204" charset="0"/>
      <p:regular r:id="rId31"/>
    </p:embeddedFont>
    <p:embeddedFont>
      <p:font typeface="Paytone One" panose="020B0604020202020204" charset="0"/>
      <p:regular r:id="rId32"/>
    </p:embeddedFont>
    <p:embeddedFont>
      <p:font typeface="Source Sans Pro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181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9240" y="1005824"/>
            <a:ext cx="4593733" cy="45937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2498" tIns="52498" rIns="52498" bIns="52498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453675" y="8404225"/>
            <a:ext cx="462296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 b="1">
                <a:solidFill>
                  <a:srgbClr val="FCFE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Aaroon Loeb</a:t>
            </a:r>
          </a:p>
        </p:txBody>
      </p:sp>
      <p:sp>
        <p:nvSpPr>
          <p:cNvPr id="6" name="Freeform 6"/>
          <p:cNvSpPr/>
          <p:nvPr/>
        </p:nvSpPr>
        <p:spPr>
          <a:xfrm rot="6995053">
            <a:off x="11118162" y="1277366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>
            <a:off x="9158735" y="769792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28700" y="9854489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483646" y="9425864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34192" y="58708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3" y="0"/>
                </a:lnTo>
                <a:lnTo>
                  <a:pt x="2968853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36736" y="600088"/>
            <a:ext cx="2025196" cy="2025196"/>
          </a:xfrm>
          <a:custGeom>
            <a:avLst/>
            <a:gdLst/>
            <a:ahLst/>
            <a:cxnLst/>
            <a:rect l="l" t="t" r="r" b="b"/>
            <a:pathLst>
              <a:path w="2025196" h="2025196">
                <a:moveTo>
                  <a:pt x="0" y="0"/>
                </a:moveTo>
                <a:lnTo>
                  <a:pt x="2025196" y="0"/>
                </a:lnTo>
                <a:lnTo>
                  <a:pt x="2025196" y="2025196"/>
                </a:lnTo>
                <a:lnTo>
                  <a:pt x="0" y="202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833017" y="6740186"/>
            <a:ext cx="11301259" cy="1158379"/>
          </a:xfrm>
          <a:custGeom>
            <a:avLst/>
            <a:gdLst/>
            <a:ahLst/>
            <a:cxnLst/>
            <a:rect l="l" t="t" r="r" b="b"/>
            <a:pathLst>
              <a:path w="11301259" h="1158379">
                <a:moveTo>
                  <a:pt x="0" y="0"/>
                </a:moveTo>
                <a:lnTo>
                  <a:pt x="11301259" y="0"/>
                </a:lnTo>
                <a:lnTo>
                  <a:pt x="11301259" y="1158380"/>
                </a:lnTo>
                <a:lnTo>
                  <a:pt x="0" y="1158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97453" y="4499906"/>
            <a:ext cx="17693095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23A8C"/>
                </a:solidFill>
                <a:latin typeface="Inter Bold"/>
                <a:ea typeface="Inter Bold"/>
                <a:cs typeface="Inter Bold"/>
                <a:sym typeface="Inter Bold"/>
              </a:rPr>
              <a:t>XÂY DỰNG HỆ THỐNG THƯ VIỆN SỐ </a:t>
            </a:r>
          </a:p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23A8C"/>
                </a:solidFill>
                <a:latin typeface="Inter Bold"/>
                <a:ea typeface="Inter Bold"/>
                <a:cs typeface="Inter Bold"/>
                <a:sym typeface="Inter Bold"/>
              </a:rPr>
              <a:t>TÍCH HỢP MÃ QR CHO TRUNG TÂM VĂN HÓA MIỀN TÂY</a:t>
            </a:r>
          </a:p>
        </p:txBody>
      </p:sp>
      <p:sp>
        <p:nvSpPr>
          <p:cNvPr id="14" name="Freeform 14"/>
          <p:cNvSpPr/>
          <p:nvPr/>
        </p:nvSpPr>
        <p:spPr>
          <a:xfrm>
            <a:off x="5002645" y="8106088"/>
            <a:ext cx="8842779" cy="1127454"/>
          </a:xfrm>
          <a:custGeom>
            <a:avLst/>
            <a:gdLst/>
            <a:ahLst/>
            <a:cxnLst/>
            <a:rect l="l" t="t" r="r" b="b"/>
            <a:pathLst>
              <a:path w="8842779" h="1127454">
                <a:moveTo>
                  <a:pt x="0" y="0"/>
                </a:moveTo>
                <a:lnTo>
                  <a:pt x="8842779" y="0"/>
                </a:lnTo>
                <a:lnTo>
                  <a:pt x="8842779" y="1127455"/>
                </a:lnTo>
                <a:lnTo>
                  <a:pt x="0" y="1127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61932" y="3105958"/>
            <a:ext cx="1119360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E79100"/>
                </a:solidFill>
                <a:latin typeface="Paytone One"/>
                <a:ea typeface="Paytone One"/>
                <a:cs typeface="Paytone One"/>
                <a:sym typeface="Paytone One"/>
              </a:rPr>
              <a:t>KHÓA LUẬN TỐT NGHIỆP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1932" y="1230870"/>
            <a:ext cx="11193605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E4990"/>
                </a:solidFill>
                <a:latin typeface="Inter Bold"/>
                <a:ea typeface="Inter Bold"/>
                <a:cs typeface="Inter Bold"/>
                <a:sym typeface="Inter Bold"/>
              </a:rPr>
              <a:t>TRƯỜNG ĐẠI HỌC TRÀ VINH</a:t>
            </a:r>
          </a:p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E4990"/>
                </a:solidFill>
                <a:latin typeface="Inter Bold"/>
                <a:ea typeface="Inter Bold"/>
                <a:cs typeface="Inter Bold"/>
                <a:sym typeface="Inter Bold"/>
              </a:rPr>
              <a:t>TRƯỜNG KỸ THUẬT VÀ CÔNG NGHỆ</a:t>
            </a:r>
          </a:p>
        </p:txBody>
      </p:sp>
      <p:sp>
        <p:nvSpPr>
          <p:cNvPr id="17" name="Freeform 17"/>
          <p:cNvSpPr/>
          <p:nvPr/>
        </p:nvSpPr>
        <p:spPr>
          <a:xfrm rot="8100000" flipH="1" flipV="1">
            <a:off x="-5329435" y="-605285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6635581"/>
                </a:moveTo>
                <a:lnTo>
                  <a:pt x="0" y="6635581"/>
                </a:lnTo>
                <a:lnTo>
                  <a:pt x="0" y="0"/>
                </a:lnTo>
                <a:lnTo>
                  <a:pt x="12716270" y="0"/>
                </a:lnTo>
                <a:lnTo>
                  <a:pt x="12716270" y="6635581"/>
                </a:lnTo>
                <a:close/>
              </a:path>
            </a:pathLst>
          </a:custGeom>
          <a:blipFill>
            <a:blip r:embed="rId9">
              <a:alphaModFix amt="8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95490" y="5925211"/>
            <a:ext cx="2176712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4" name="Freeform 4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7" name="Freeform 7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0" name="Freeform 10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3" name="Freeform 13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02783" y="4952"/>
            <a:ext cx="2024987" cy="2047497"/>
            <a:chOff x="0" y="0"/>
            <a:chExt cx="2699982" cy="27299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II</a:t>
                </a:r>
              </a:p>
            </p:txBody>
          </p:sp>
        </p:grpSp>
      </p:grpSp>
      <p:sp>
        <p:nvSpPr>
          <p:cNvPr id="22" name="AutoShape 22"/>
          <p:cNvSpPr/>
          <p:nvPr/>
        </p:nvSpPr>
        <p:spPr>
          <a:xfrm>
            <a:off x="5104642" y="1466627"/>
            <a:ext cx="9228489" cy="0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5217133" y="413168"/>
            <a:ext cx="9074822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HIỆN THỰC HÓA NGHIÊN CỨU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815872" y="1985881"/>
            <a:ext cx="5501280" cy="960998"/>
            <a:chOff x="0" y="0"/>
            <a:chExt cx="7335040" cy="128133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7335040" cy="1281330"/>
              <a:chOff x="0" y="0"/>
              <a:chExt cx="1487320" cy="25981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20407" y="0"/>
                <a:ext cx="1446506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1446506" h="259814">
                    <a:moveTo>
                      <a:pt x="1221214" y="0"/>
                    </a:moveTo>
                    <a:lnTo>
                      <a:pt x="22092" y="0"/>
                    </a:lnTo>
                    <a:cubicBezTo>
                      <a:pt x="14170" y="0"/>
                      <a:pt x="6942" y="4518"/>
                      <a:pt x="3471" y="11639"/>
                    </a:cubicBezTo>
                    <a:cubicBezTo>
                      <a:pt x="0" y="18760"/>
                      <a:pt x="895" y="27237"/>
                      <a:pt x="5775" y="33477"/>
                    </a:cubicBezTo>
                    <a:lnTo>
                      <a:pt x="156611" y="226338"/>
                    </a:lnTo>
                    <a:cubicBezTo>
                      <a:pt x="173136" y="247467"/>
                      <a:pt x="198468" y="259814"/>
                      <a:pt x="225292" y="259814"/>
                    </a:cubicBezTo>
                    <a:lnTo>
                      <a:pt x="1424414" y="259814"/>
                    </a:lnTo>
                    <a:cubicBezTo>
                      <a:pt x="1432336" y="259814"/>
                      <a:pt x="1439564" y="255296"/>
                      <a:pt x="1443035" y="248176"/>
                    </a:cubicBezTo>
                    <a:cubicBezTo>
                      <a:pt x="1446506" y="241055"/>
                      <a:pt x="1445612" y="232578"/>
                      <a:pt x="1440732" y="226338"/>
                    </a:cubicBezTo>
                    <a:lnTo>
                      <a:pt x="1289895" y="33477"/>
                    </a:lnTo>
                    <a:cubicBezTo>
                      <a:pt x="1273370" y="12347"/>
                      <a:pt x="1248039" y="0"/>
                      <a:pt x="1221214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01600" y="19050"/>
                <a:ext cx="1284120" cy="2407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816940" y="163164"/>
              <a:ext cx="6142322" cy="86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5"/>
                </a:lnSpc>
              </a:pPr>
              <a:r>
                <a:rPr lang="en-US" sz="3896" b="1">
                  <a:solidFill>
                    <a:srgbClr val="FCFEFF"/>
                  </a:solidFill>
                  <a:latin typeface="Times New Roman" panose="02020603050405020304" pitchFamily="18" charset="0"/>
                  <a:ea typeface="Aileron Bold"/>
                  <a:cs typeface="Times New Roman" panose="02020603050405020304" pitchFamily="18" charset="0"/>
                  <a:sym typeface="Aileron Bold"/>
                </a:rPr>
                <a:t>Thiết kế xử lý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273136" y="1382053"/>
            <a:ext cx="828503" cy="82850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3/7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5027770" y="1796304"/>
            <a:ext cx="10986080" cy="8393590"/>
          </a:xfrm>
          <a:custGeom>
            <a:avLst/>
            <a:gdLst/>
            <a:ahLst/>
            <a:cxnLst/>
            <a:rect l="l" t="t" r="r" b="b"/>
            <a:pathLst>
              <a:path w="10986080" h="8393590">
                <a:moveTo>
                  <a:pt x="0" y="0"/>
                </a:moveTo>
                <a:lnTo>
                  <a:pt x="10986080" y="0"/>
                </a:lnTo>
                <a:lnTo>
                  <a:pt x="10986080" y="8393591"/>
                </a:lnTo>
                <a:lnTo>
                  <a:pt x="0" y="8393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3" b="-763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859621" y="3899378"/>
            <a:ext cx="3344965" cy="334496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26844" y="26844"/>
              <a:ext cx="759113" cy="759113"/>
            </a:xfrm>
            <a:custGeom>
              <a:avLst/>
              <a:gdLst/>
              <a:ahLst/>
              <a:cxnLst/>
              <a:rect l="l" t="t" r="r" b="b"/>
              <a:pathLst>
                <a:path w="759113" h="759113">
                  <a:moveTo>
                    <a:pt x="425381" y="18981"/>
                  </a:moveTo>
                  <a:lnTo>
                    <a:pt x="740131" y="333731"/>
                  </a:lnTo>
                  <a:cubicBezTo>
                    <a:pt x="752285" y="345885"/>
                    <a:pt x="759112" y="362368"/>
                    <a:pt x="759112" y="379556"/>
                  </a:cubicBezTo>
                  <a:cubicBezTo>
                    <a:pt x="759112" y="396744"/>
                    <a:pt x="752285" y="413227"/>
                    <a:pt x="740131" y="425381"/>
                  </a:cubicBezTo>
                  <a:lnTo>
                    <a:pt x="425381" y="740131"/>
                  </a:lnTo>
                  <a:cubicBezTo>
                    <a:pt x="413227" y="752285"/>
                    <a:pt x="396744" y="759112"/>
                    <a:pt x="379556" y="759112"/>
                  </a:cubicBezTo>
                  <a:cubicBezTo>
                    <a:pt x="362368" y="759112"/>
                    <a:pt x="345885" y="752285"/>
                    <a:pt x="333731" y="740131"/>
                  </a:cubicBezTo>
                  <a:lnTo>
                    <a:pt x="18981" y="425381"/>
                  </a:lnTo>
                  <a:cubicBezTo>
                    <a:pt x="6827" y="413227"/>
                    <a:pt x="0" y="396744"/>
                    <a:pt x="0" y="379556"/>
                  </a:cubicBezTo>
                  <a:cubicBezTo>
                    <a:pt x="0" y="362368"/>
                    <a:pt x="6827" y="345885"/>
                    <a:pt x="18981" y="333731"/>
                  </a:cubicBezTo>
                  <a:lnTo>
                    <a:pt x="333731" y="18981"/>
                  </a:lnTo>
                  <a:cubicBezTo>
                    <a:pt x="345885" y="6827"/>
                    <a:pt x="362368" y="0"/>
                    <a:pt x="379556" y="0"/>
                  </a:cubicBezTo>
                  <a:cubicBezTo>
                    <a:pt x="396744" y="0"/>
                    <a:pt x="413227" y="6827"/>
                    <a:pt x="425381" y="18981"/>
                  </a:cubicBezTo>
                  <a:close/>
                </a:path>
              </a:pathLst>
            </a:custGeom>
            <a:solidFill>
              <a:srgbClr val="8DD4E7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7687388" y="972840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5114" y="5235281"/>
            <a:ext cx="3309472" cy="83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  <a:spcBef>
                <a:spcPct val="0"/>
              </a:spcBef>
            </a:pPr>
            <a:r>
              <a:rPr lang="en-US" sz="286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MÔ HÌNH DFD MỨC 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45184" y="2719198"/>
            <a:ext cx="12698209" cy="7163541"/>
          </a:xfrm>
          <a:custGeom>
            <a:avLst/>
            <a:gdLst/>
            <a:ahLst/>
            <a:cxnLst/>
            <a:rect l="l" t="t" r="r" b="b"/>
            <a:pathLst>
              <a:path w="12698209" h="7163541">
                <a:moveTo>
                  <a:pt x="0" y="0"/>
                </a:moveTo>
                <a:lnTo>
                  <a:pt x="12698209" y="0"/>
                </a:lnTo>
                <a:lnTo>
                  <a:pt x="12698209" y="7163542"/>
                </a:lnTo>
                <a:lnTo>
                  <a:pt x="0" y="7163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4" name="Freeform 4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7" name="Freeform 7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0" name="Freeform 10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002783" y="4952"/>
            <a:ext cx="2024987" cy="2047497"/>
            <a:chOff x="0" y="0"/>
            <a:chExt cx="2699982" cy="27299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II</a:t>
                </a:r>
              </a:p>
            </p:txBody>
          </p:sp>
        </p:grpSp>
      </p:grpSp>
      <p:sp>
        <p:nvSpPr>
          <p:cNvPr id="19" name="AutoShape 19"/>
          <p:cNvSpPr/>
          <p:nvPr/>
        </p:nvSpPr>
        <p:spPr>
          <a:xfrm>
            <a:off x="5104642" y="1466627"/>
            <a:ext cx="9228489" cy="0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5217133" y="413168"/>
            <a:ext cx="9115998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HIỆN THỰC HÓA NGHIÊN CỨU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815872" y="1985881"/>
            <a:ext cx="5501280" cy="960998"/>
            <a:chOff x="0" y="0"/>
            <a:chExt cx="7335040" cy="1281330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7335040" cy="1281330"/>
              <a:chOff x="0" y="0"/>
              <a:chExt cx="1487320" cy="25981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20407" y="0"/>
                <a:ext cx="1446506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1446506" h="259814">
                    <a:moveTo>
                      <a:pt x="1221214" y="0"/>
                    </a:moveTo>
                    <a:lnTo>
                      <a:pt x="22092" y="0"/>
                    </a:lnTo>
                    <a:cubicBezTo>
                      <a:pt x="14170" y="0"/>
                      <a:pt x="6942" y="4518"/>
                      <a:pt x="3471" y="11639"/>
                    </a:cubicBezTo>
                    <a:cubicBezTo>
                      <a:pt x="0" y="18760"/>
                      <a:pt x="895" y="27237"/>
                      <a:pt x="5775" y="33477"/>
                    </a:cubicBezTo>
                    <a:lnTo>
                      <a:pt x="156611" y="226338"/>
                    </a:lnTo>
                    <a:cubicBezTo>
                      <a:pt x="173136" y="247467"/>
                      <a:pt x="198468" y="259814"/>
                      <a:pt x="225292" y="259814"/>
                    </a:cubicBezTo>
                    <a:lnTo>
                      <a:pt x="1424414" y="259814"/>
                    </a:lnTo>
                    <a:cubicBezTo>
                      <a:pt x="1432336" y="259814"/>
                      <a:pt x="1439564" y="255296"/>
                      <a:pt x="1443035" y="248176"/>
                    </a:cubicBezTo>
                    <a:cubicBezTo>
                      <a:pt x="1446506" y="241055"/>
                      <a:pt x="1445612" y="232578"/>
                      <a:pt x="1440732" y="226338"/>
                    </a:cubicBezTo>
                    <a:lnTo>
                      <a:pt x="1289895" y="33477"/>
                    </a:lnTo>
                    <a:cubicBezTo>
                      <a:pt x="1273370" y="12347"/>
                      <a:pt x="1248039" y="0"/>
                      <a:pt x="1221214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19050"/>
                <a:ext cx="1284120" cy="2407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816940" y="163164"/>
              <a:ext cx="6142322" cy="86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5"/>
                </a:lnSpc>
              </a:pPr>
              <a:r>
                <a:rPr lang="en-US" sz="3896" b="1">
                  <a:solidFill>
                    <a:srgbClr val="FCFEFF"/>
                  </a:solidFill>
                  <a:latin typeface="Times New Roman" panose="02020603050405020304" pitchFamily="18" charset="0"/>
                  <a:ea typeface="Aileron Bold"/>
                  <a:cs typeface="Times New Roman" panose="02020603050405020304" pitchFamily="18" charset="0"/>
                  <a:sym typeface="Aileron Bold"/>
                </a:rPr>
                <a:t>Thiết kế xử lý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73136" y="1234223"/>
            <a:ext cx="828503" cy="82850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4/7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30" name="Freeform 30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03404" y="5143500"/>
            <a:ext cx="3086100" cy="1518829"/>
            <a:chOff x="0" y="0"/>
            <a:chExt cx="812800" cy="40002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400021"/>
            </a:xfrm>
            <a:custGeom>
              <a:avLst/>
              <a:gdLst/>
              <a:ahLst/>
              <a:cxnLst/>
              <a:rect l="l" t="t" r="r" b="b"/>
              <a:pathLst>
                <a:path w="812800" h="400021">
                  <a:moveTo>
                    <a:pt x="0" y="0"/>
                  </a:moveTo>
                  <a:lnTo>
                    <a:pt x="812800" y="0"/>
                  </a:lnTo>
                  <a:lnTo>
                    <a:pt x="812800" y="400021"/>
                  </a:lnTo>
                  <a:lnTo>
                    <a:pt x="0" y="400021"/>
                  </a:lnTo>
                  <a:close/>
                </a:path>
              </a:pathLst>
            </a:custGeom>
            <a:solidFill>
              <a:srgbClr val="8DD4E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812800" cy="380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7687388" y="972840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1718" y="5438881"/>
            <a:ext cx="3309472" cy="95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1"/>
              </a:lnSpc>
            </a:pPr>
            <a:r>
              <a:rPr lang="en-US" sz="286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DFD MỨC 2</a:t>
            </a:r>
          </a:p>
          <a:p>
            <a:pPr algn="ctr">
              <a:lnSpc>
                <a:spcPts val="3751"/>
              </a:lnSpc>
            </a:pPr>
            <a:r>
              <a:rPr lang="en-US" sz="286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(QUẢN LÝ SÁCH)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9" name="Freeform 9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02783" y="4952"/>
            <a:ext cx="2024987" cy="2047497"/>
            <a:chOff x="0" y="0"/>
            <a:chExt cx="2699982" cy="27299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II</a:t>
                </a:r>
              </a:p>
            </p:txBody>
          </p:sp>
        </p:grpSp>
      </p:grpSp>
      <p:sp>
        <p:nvSpPr>
          <p:cNvPr id="18" name="AutoShape 18"/>
          <p:cNvSpPr/>
          <p:nvPr/>
        </p:nvSpPr>
        <p:spPr>
          <a:xfrm>
            <a:off x="5104642" y="1466627"/>
            <a:ext cx="9228489" cy="0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217132" y="413168"/>
            <a:ext cx="9125855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HIỆN THỰC HÓA NGHIÊN CỨU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815872" y="1985881"/>
            <a:ext cx="5501280" cy="960998"/>
            <a:chOff x="0" y="0"/>
            <a:chExt cx="7335040" cy="128133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7335040" cy="1281330"/>
              <a:chOff x="0" y="0"/>
              <a:chExt cx="1487320" cy="25981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0407" y="0"/>
                <a:ext cx="1446506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1446506" h="259814">
                    <a:moveTo>
                      <a:pt x="1221214" y="0"/>
                    </a:moveTo>
                    <a:lnTo>
                      <a:pt x="22092" y="0"/>
                    </a:lnTo>
                    <a:cubicBezTo>
                      <a:pt x="14170" y="0"/>
                      <a:pt x="6942" y="4518"/>
                      <a:pt x="3471" y="11639"/>
                    </a:cubicBezTo>
                    <a:cubicBezTo>
                      <a:pt x="0" y="18760"/>
                      <a:pt x="895" y="27237"/>
                      <a:pt x="5775" y="33477"/>
                    </a:cubicBezTo>
                    <a:lnTo>
                      <a:pt x="156611" y="226338"/>
                    </a:lnTo>
                    <a:cubicBezTo>
                      <a:pt x="173136" y="247467"/>
                      <a:pt x="198468" y="259814"/>
                      <a:pt x="225292" y="259814"/>
                    </a:cubicBezTo>
                    <a:lnTo>
                      <a:pt x="1424414" y="259814"/>
                    </a:lnTo>
                    <a:cubicBezTo>
                      <a:pt x="1432336" y="259814"/>
                      <a:pt x="1439564" y="255296"/>
                      <a:pt x="1443035" y="248176"/>
                    </a:cubicBezTo>
                    <a:cubicBezTo>
                      <a:pt x="1446506" y="241055"/>
                      <a:pt x="1445612" y="232578"/>
                      <a:pt x="1440732" y="226338"/>
                    </a:cubicBezTo>
                    <a:lnTo>
                      <a:pt x="1289895" y="33477"/>
                    </a:lnTo>
                    <a:cubicBezTo>
                      <a:pt x="1273370" y="12347"/>
                      <a:pt x="1248039" y="0"/>
                      <a:pt x="1221214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01600" y="19050"/>
                <a:ext cx="1284120" cy="2407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816940" y="163164"/>
              <a:ext cx="6142322" cy="86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5"/>
                </a:lnSpc>
              </a:pPr>
              <a:r>
                <a:rPr lang="en-US" sz="3896" b="1">
                  <a:solidFill>
                    <a:srgbClr val="FCFEFF"/>
                  </a:solidFill>
                  <a:latin typeface="Times New Roman" panose="02020603050405020304" pitchFamily="18" charset="0"/>
                  <a:ea typeface="Aileron Bold"/>
                  <a:cs typeface="Times New Roman" panose="02020603050405020304" pitchFamily="18" charset="0"/>
                  <a:sym typeface="Aileron Bold"/>
                </a:rPr>
                <a:t>Thiết kế xử lý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2462486" y="3780209"/>
            <a:ext cx="15037944" cy="6085394"/>
          </a:xfrm>
          <a:custGeom>
            <a:avLst/>
            <a:gdLst/>
            <a:ahLst/>
            <a:cxnLst/>
            <a:rect l="l" t="t" r="r" b="b"/>
            <a:pathLst>
              <a:path w="15037944" h="6085394">
                <a:moveTo>
                  <a:pt x="0" y="0"/>
                </a:moveTo>
                <a:lnTo>
                  <a:pt x="15037944" y="0"/>
                </a:lnTo>
                <a:lnTo>
                  <a:pt x="15037944" y="6085394"/>
                </a:lnTo>
                <a:lnTo>
                  <a:pt x="0" y="6085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7086179" y="1234223"/>
            <a:ext cx="828503" cy="82850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5/7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30" name="Freeform 30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7687388" y="972840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038156" y="2331436"/>
            <a:ext cx="6685788" cy="1001098"/>
            <a:chOff x="0" y="0"/>
            <a:chExt cx="8914385" cy="1334797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8914385" cy="1334797"/>
              <a:chOff x="0" y="0"/>
              <a:chExt cx="1760866" cy="26366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60866" cy="263664"/>
              </a:xfrm>
              <a:custGeom>
                <a:avLst/>
                <a:gdLst/>
                <a:ahLst/>
                <a:cxnLst/>
                <a:rect l="l" t="t" r="r" b="b"/>
                <a:pathLst>
                  <a:path w="1760866" h="263664">
                    <a:moveTo>
                      <a:pt x="0" y="0"/>
                    </a:moveTo>
                    <a:lnTo>
                      <a:pt x="1760866" y="0"/>
                    </a:lnTo>
                    <a:lnTo>
                      <a:pt x="1760866" y="263664"/>
                    </a:lnTo>
                    <a:lnTo>
                      <a:pt x="0" y="263664"/>
                    </a:lnTo>
                    <a:close/>
                  </a:path>
                </a:pathLst>
              </a:custGeom>
              <a:solidFill>
                <a:srgbClr val="8DD4E7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1760866" cy="2446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274143" y="371533"/>
              <a:ext cx="8366098" cy="56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9"/>
                </a:lnSpc>
              </a:pPr>
              <a:r>
                <a:rPr lang="en-US" sz="2663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DFD MỨC 2 (QUẢN LÝ MƯỢN - TRẢ)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9" name="Freeform 9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02783" y="4952"/>
            <a:ext cx="2024987" cy="2047497"/>
            <a:chOff x="0" y="0"/>
            <a:chExt cx="2699982" cy="27299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II</a:t>
                </a:r>
              </a:p>
            </p:txBody>
          </p:sp>
        </p:grpSp>
      </p:grpSp>
      <p:sp>
        <p:nvSpPr>
          <p:cNvPr id="18" name="AutoShape 18"/>
          <p:cNvSpPr/>
          <p:nvPr/>
        </p:nvSpPr>
        <p:spPr>
          <a:xfrm>
            <a:off x="5104642" y="1466627"/>
            <a:ext cx="9228489" cy="0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217133" y="413168"/>
            <a:ext cx="9228488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HIỆN THỰC HÓA NGHIÊN CỨU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815872" y="1985881"/>
            <a:ext cx="5501280" cy="960998"/>
            <a:chOff x="0" y="0"/>
            <a:chExt cx="7335040" cy="128133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7335040" cy="1281330"/>
              <a:chOff x="0" y="0"/>
              <a:chExt cx="1487320" cy="25981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0407" y="0"/>
                <a:ext cx="1446506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1446506" h="259814">
                    <a:moveTo>
                      <a:pt x="1221214" y="0"/>
                    </a:moveTo>
                    <a:lnTo>
                      <a:pt x="22092" y="0"/>
                    </a:lnTo>
                    <a:cubicBezTo>
                      <a:pt x="14170" y="0"/>
                      <a:pt x="6942" y="4518"/>
                      <a:pt x="3471" y="11639"/>
                    </a:cubicBezTo>
                    <a:cubicBezTo>
                      <a:pt x="0" y="18760"/>
                      <a:pt x="895" y="27237"/>
                      <a:pt x="5775" y="33477"/>
                    </a:cubicBezTo>
                    <a:lnTo>
                      <a:pt x="156611" y="226338"/>
                    </a:lnTo>
                    <a:cubicBezTo>
                      <a:pt x="173136" y="247467"/>
                      <a:pt x="198468" y="259814"/>
                      <a:pt x="225292" y="259814"/>
                    </a:cubicBezTo>
                    <a:lnTo>
                      <a:pt x="1424414" y="259814"/>
                    </a:lnTo>
                    <a:cubicBezTo>
                      <a:pt x="1432336" y="259814"/>
                      <a:pt x="1439564" y="255296"/>
                      <a:pt x="1443035" y="248176"/>
                    </a:cubicBezTo>
                    <a:cubicBezTo>
                      <a:pt x="1446506" y="241055"/>
                      <a:pt x="1445612" y="232578"/>
                      <a:pt x="1440732" y="226338"/>
                    </a:cubicBezTo>
                    <a:lnTo>
                      <a:pt x="1289895" y="33477"/>
                    </a:lnTo>
                    <a:cubicBezTo>
                      <a:pt x="1273370" y="12347"/>
                      <a:pt x="1248039" y="0"/>
                      <a:pt x="1221214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01600" y="19050"/>
                <a:ext cx="1284120" cy="2407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816940" y="163164"/>
              <a:ext cx="6142322" cy="86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5"/>
                </a:lnSpc>
              </a:pPr>
              <a:r>
                <a:rPr lang="en-US" sz="3896" b="1">
                  <a:solidFill>
                    <a:srgbClr val="FCFEFF"/>
                  </a:solidFill>
                  <a:latin typeface="Times New Roman" panose="02020603050405020304" pitchFamily="18" charset="0"/>
                  <a:ea typeface="Aileron Bold"/>
                  <a:cs typeface="Times New Roman" panose="02020603050405020304" pitchFamily="18" charset="0"/>
                  <a:sym typeface="Aileron Bold"/>
                </a:rPr>
                <a:t>Thiết kế xử lý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7086179" y="1466627"/>
            <a:ext cx="828503" cy="82850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6/7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29" name="Freeform 2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355409" y="3877052"/>
            <a:ext cx="14730770" cy="5338215"/>
          </a:xfrm>
          <a:custGeom>
            <a:avLst/>
            <a:gdLst/>
            <a:ahLst/>
            <a:cxnLst/>
            <a:rect l="l" t="t" r="r" b="b"/>
            <a:pathLst>
              <a:path w="14730770" h="5338215">
                <a:moveTo>
                  <a:pt x="0" y="0"/>
                </a:moveTo>
                <a:lnTo>
                  <a:pt x="14730770" y="0"/>
                </a:lnTo>
                <a:lnTo>
                  <a:pt x="14730770" y="5338215"/>
                </a:lnTo>
                <a:lnTo>
                  <a:pt x="0" y="533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7687388" y="972840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6375992" y="2466379"/>
            <a:ext cx="6685788" cy="1001098"/>
            <a:chOff x="0" y="0"/>
            <a:chExt cx="8914385" cy="1334797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8914385" cy="1334797"/>
              <a:chOff x="0" y="0"/>
              <a:chExt cx="1760866" cy="26366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60866" cy="263664"/>
              </a:xfrm>
              <a:custGeom>
                <a:avLst/>
                <a:gdLst/>
                <a:ahLst/>
                <a:cxnLst/>
                <a:rect l="l" t="t" r="r" b="b"/>
                <a:pathLst>
                  <a:path w="1760866" h="263664">
                    <a:moveTo>
                      <a:pt x="0" y="0"/>
                    </a:moveTo>
                    <a:lnTo>
                      <a:pt x="1760866" y="0"/>
                    </a:lnTo>
                    <a:lnTo>
                      <a:pt x="1760866" y="263664"/>
                    </a:lnTo>
                    <a:lnTo>
                      <a:pt x="0" y="263664"/>
                    </a:lnTo>
                    <a:close/>
                  </a:path>
                </a:pathLst>
              </a:custGeom>
              <a:solidFill>
                <a:srgbClr val="8DD4E7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1760866" cy="2446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274143" y="371533"/>
              <a:ext cx="8366098" cy="56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9"/>
                </a:lnSpc>
              </a:pPr>
              <a:r>
                <a:rPr lang="en-US" sz="2663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DFD MỨC 2 (QUẢN LÝ ĐỘC GIẢ)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9" name="Freeform 9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02783" y="4952"/>
            <a:ext cx="2024987" cy="2047497"/>
            <a:chOff x="0" y="0"/>
            <a:chExt cx="2699982" cy="27299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II</a:t>
                </a:r>
              </a:p>
            </p:txBody>
          </p:sp>
        </p:grpSp>
      </p:grpSp>
      <p:sp>
        <p:nvSpPr>
          <p:cNvPr id="18" name="AutoShape 18"/>
          <p:cNvSpPr/>
          <p:nvPr/>
        </p:nvSpPr>
        <p:spPr>
          <a:xfrm>
            <a:off x="5104642" y="1466627"/>
            <a:ext cx="9228489" cy="0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217132" y="413168"/>
            <a:ext cx="9125855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HIỆN THỰC HÓA NGHIÊN CỨU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815872" y="1985881"/>
            <a:ext cx="5501280" cy="960998"/>
            <a:chOff x="0" y="0"/>
            <a:chExt cx="7335040" cy="128133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7335040" cy="1281330"/>
              <a:chOff x="0" y="0"/>
              <a:chExt cx="1487320" cy="25981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0407" y="0"/>
                <a:ext cx="1446506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1446506" h="259814">
                    <a:moveTo>
                      <a:pt x="1221214" y="0"/>
                    </a:moveTo>
                    <a:lnTo>
                      <a:pt x="22092" y="0"/>
                    </a:lnTo>
                    <a:cubicBezTo>
                      <a:pt x="14170" y="0"/>
                      <a:pt x="6942" y="4518"/>
                      <a:pt x="3471" y="11639"/>
                    </a:cubicBezTo>
                    <a:cubicBezTo>
                      <a:pt x="0" y="18760"/>
                      <a:pt x="895" y="27237"/>
                      <a:pt x="5775" y="33477"/>
                    </a:cubicBezTo>
                    <a:lnTo>
                      <a:pt x="156611" y="226338"/>
                    </a:lnTo>
                    <a:cubicBezTo>
                      <a:pt x="173136" y="247467"/>
                      <a:pt x="198468" y="259814"/>
                      <a:pt x="225292" y="259814"/>
                    </a:cubicBezTo>
                    <a:lnTo>
                      <a:pt x="1424414" y="259814"/>
                    </a:lnTo>
                    <a:cubicBezTo>
                      <a:pt x="1432336" y="259814"/>
                      <a:pt x="1439564" y="255296"/>
                      <a:pt x="1443035" y="248176"/>
                    </a:cubicBezTo>
                    <a:cubicBezTo>
                      <a:pt x="1446506" y="241055"/>
                      <a:pt x="1445612" y="232578"/>
                      <a:pt x="1440732" y="226338"/>
                    </a:cubicBezTo>
                    <a:lnTo>
                      <a:pt x="1289895" y="33477"/>
                    </a:lnTo>
                    <a:cubicBezTo>
                      <a:pt x="1273370" y="12347"/>
                      <a:pt x="1248039" y="0"/>
                      <a:pt x="1221214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01600" y="19050"/>
                <a:ext cx="1284120" cy="2407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816940" y="163164"/>
              <a:ext cx="6142322" cy="86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5"/>
                </a:lnSpc>
              </a:pPr>
              <a:r>
                <a:rPr lang="en-US" sz="3896" b="1">
                  <a:solidFill>
                    <a:srgbClr val="FCFEFF"/>
                  </a:solidFill>
                  <a:latin typeface="Times New Roman" panose="02020603050405020304" pitchFamily="18" charset="0"/>
                  <a:ea typeface="Aileron Bold"/>
                  <a:cs typeface="Times New Roman" panose="02020603050405020304" pitchFamily="18" charset="0"/>
                  <a:sym typeface="Aileron Bold"/>
                </a:rPr>
                <a:t>Thiết kế xử lý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7189283" y="1234223"/>
            <a:ext cx="828503" cy="82850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7/7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29" name="Freeform 2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260753" y="2806251"/>
            <a:ext cx="6685788" cy="1001098"/>
            <a:chOff x="0" y="0"/>
            <a:chExt cx="1760866" cy="26366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60866" cy="263664"/>
            </a:xfrm>
            <a:custGeom>
              <a:avLst/>
              <a:gdLst/>
              <a:ahLst/>
              <a:cxnLst/>
              <a:rect l="l" t="t" r="r" b="b"/>
              <a:pathLst>
                <a:path w="1760866" h="263664">
                  <a:moveTo>
                    <a:pt x="0" y="0"/>
                  </a:moveTo>
                  <a:lnTo>
                    <a:pt x="1760866" y="0"/>
                  </a:lnTo>
                  <a:lnTo>
                    <a:pt x="1760866" y="263664"/>
                  </a:lnTo>
                  <a:lnTo>
                    <a:pt x="0" y="263664"/>
                  </a:lnTo>
                  <a:close/>
                </a:path>
              </a:pathLst>
            </a:custGeom>
            <a:solidFill>
              <a:srgbClr val="8DD4E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1760866" cy="244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3002783" y="4216923"/>
            <a:ext cx="14041424" cy="4486846"/>
          </a:xfrm>
          <a:custGeom>
            <a:avLst/>
            <a:gdLst/>
            <a:ahLst/>
            <a:cxnLst/>
            <a:rect l="l" t="t" r="r" b="b"/>
            <a:pathLst>
              <a:path w="14041424" h="4486846">
                <a:moveTo>
                  <a:pt x="0" y="0"/>
                </a:moveTo>
                <a:lnTo>
                  <a:pt x="14041425" y="0"/>
                </a:lnTo>
                <a:lnTo>
                  <a:pt x="14041425" y="4486846"/>
                </a:lnTo>
                <a:lnTo>
                  <a:pt x="0" y="4486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7687388" y="972840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466361" y="3077756"/>
            <a:ext cx="6274573" cy="42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66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DFD MỨC 2 (QUẢN LÝ VI PHẠM)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1692" y="3184896"/>
            <a:ext cx="13624295" cy="6812148"/>
          </a:xfrm>
          <a:custGeom>
            <a:avLst/>
            <a:gdLst/>
            <a:ahLst/>
            <a:cxnLst/>
            <a:rect l="l" t="t" r="r" b="b"/>
            <a:pathLst>
              <a:path w="13624295" h="6812148">
                <a:moveTo>
                  <a:pt x="0" y="0"/>
                </a:moveTo>
                <a:lnTo>
                  <a:pt x="13624295" y="0"/>
                </a:lnTo>
                <a:lnTo>
                  <a:pt x="13624295" y="6812148"/>
                </a:lnTo>
                <a:lnTo>
                  <a:pt x="0" y="6812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338418" flipH="1">
            <a:off x="10449387" y="3011919"/>
            <a:ext cx="13245629" cy="7717352"/>
          </a:xfrm>
          <a:custGeom>
            <a:avLst/>
            <a:gdLst/>
            <a:ahLst/>
            <a:cxnLst/>
            <a:rect l="l" t="t" r="r" b="b"/>
            <a:pathLst>
              <a:path w="13245629" h="7717352">
                <a:moveTo>
                  <a:pt x="13245630" y="1106960"/>
                </a:moveTo>
                <a:lnTo>
                  <a:pt x="577632" y="0"/>
                </a:lnTo>
                <a:lnTo>
                  <a:pt x="0" y="6610391"/>
                </a:lnTo>
                <a:lnTo>
                  <a:pt x="12667997" y="7717351"/>
                </a:lnTo>
                <a:lnTo>
                  <a:pt x="13245630" y="110696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827" r="-5827"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4895490" y="5925211"/>
            <a:ext cx="2176712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04</a:t>
            </a:r>
          </a:p>
        </p:txBody>
      </p:sp>
      <p:sp>
        <p:nvSpPr>
          <p:cNvPr id="5" name="Freeform 5"/>
          <p:cNvSpPr/>
          <p:nvPr/>
        </p:nvSpPr>
        <p:spPr>
          <a:xfrm rot="3213757" flipV="1">
            <a:off x="-5329435" y="6863477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6635581"/>
                </a:moveTo>
                <a:lnTo>
                  <a:pt x="12716270" y="6635581"/>
                </a:lnTo>
                <a:lnTo>
                  <a:pt x="12716270" y="0"/>
                </a:lnTo>
                <a:lnTo>
                  <a:pt x="0" y="0"/>
                </a:lnTo>
                <a:lnTo>
                  <a:pt x="0" y="6635581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7" name="Freeform 7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10" name="Freeform 10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3" name="Freeform 13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6" name="Freeform 16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89256" y="4952"/>
            <a:ext cx="2024987" cy="2047497"/>
            <a:chOff x="0" y="0"/>
            <a:chExt cx="2699982" cy="27299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III</a:t>
                </a:r>
              </a:p>
            </p:txBody>
          </p:sp>
        </p:grpSp>
      </p:grpSp>
      <p:sp>
        <p:nvSpPr>
          <p:cNvPr id="25" name="AutoShape 25"/>
          <p:cNvSpPr/>
          <p:nvPr/>
        </p:nvSpPr>
        <p:spPr>
          <a:xfrm flipV="1">
            <a:off x="5389260" y="1431956"/>
            <a:ext cx="8424798" cy="34671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-1382301" y="2052448"/>
            <a:ext cx="8224994" cy="960998"/>
            <a:chOff x="0" y="0"/>
            <a:chExt cx="10966659" cy="1281330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0966659" cy="1281330"/>
              <a:chOff x="0" y="0"/>
              <a:chExt cx="2223701" cy="25981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011" y="0"/>
                <a:ext cx="2195678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2195678" h="259814">
                    <a:moveTo>
                      <a:pt x="1977311" y="0"/>
                    </a:moveTo>
                    <a:lnTo>
                      <a:pt x="15168" y="0"/>
                    </a:lnTo>
                    <a:cubicBezTo>
                      <a:pt x="9729" y="0"/>
                      <a:pt x="4767" y="3102"/>
                      <a:pt x="2384" y="7991"/>
                    </a:cubicBezTo>
                    <a:cubicBezTo>
                      <a:pt x="0" y="12880"/>
                      <a:pt x="614" y="18700"/>
                      <a:pt x="3965" y="22985"/>
                    </a:cubicBezTo>
                    <a:lnTo>
                      <a:pt x="171213" y="236830"/>
                    </a:lnTo>
                    <a:cubicBezTo>
                      <a:pt x="182559" y="251337"/>
                      <a:pt x="199951" y="259814"/>
                      <a:pt x="218368" y="259814"/>
                    </a:cubicBezTo>
                    <a:lnTo>
                      <a:pt x="2180511" y="259814"/>
                    </a:lnTo>
                    <a:cubicBezTo>
                      <a:pt x="2185950" y="259814"/>
                      <a:pt x="2190913" y="256712"/>
                      <a:pt x="2193296" y="251823"/>
                    </a:cubicBezTo>
                    <a:cubicBezTo>
                      <a:pt x="2195679" y="246934"/>
                      <a:pt x="2195065" y="241114"/>
                      <a:pt x="2191714" y="236830"/>
                    </a:cubicBezTo>
                    <a:lnTo>
                      <a:pt x="2024467" y="22985"/>
                    </a:lnTo>
                    <a:cubicBezTo>
                      <a:pt x="2013120" y="8477"/>
                      <a:pt x="1995728" y="0"/>
                      <a:pt x="1977311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01600" y="19050"/>
                <a:ext cx="2020501" cy="240764"/>
              </a:xfrm>
              <a:prstGeom prst="rect">
                <a:avLst/>
              </a:prstGeom>
            </p:spPr>
            <p:txBody>
              <a:bodyPr lIns="49488" tIns="49488" rIns="49488" bIns="4948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07" y="163164"/>
              <a:ext cx="8669605" cy="86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5"/>
                </a:lnSpc>
              </a:pPr>
              <a:r>
                <a:rPr lang="en-US" sz="3896" b="1">
                  <a:solidFill>
                    <a:srgbClr val="FCFE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Giao diện người mượn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960417" y="413168"/>
            <a:ext cx="7135095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KẾT QUẢ NGHIÊN CỨU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772699" y="964779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6657950" y="1466627"/>
            <a:ext cx="828503" cy="82850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1/2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13757" flipV="1">
            <a:off x="-5329435" y="6863477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6635581"/>
                </a:moveTo>
                <a:lnTo>
                  <a:pt x="12716270" y="6635581"/>
                </a:lnTo>
                <a:lnTo>
                  <a:pt x="12716270" y="0"/>
                </a:lnTo>
                <a:lnTo>
                  <a:pt x="0" y="0"/>
                </a:lnTo>
                <a:lnTo>
                  <a:pt x="0" y="6635581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4" name="Freeform 4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7" name="Freeform 7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0" name="Freeform 10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3" name="Freeform 13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589256" y="4952"/>
            <a:ext cx="2024987" cy="2047497"/>
            <a:chOff x="0" y="0"/>
            <a:chExt cx="2699982" cy="27299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III</a:t>
                </a:r>
              </a:p>
            </p:txBody>
          </p:sp>
        </p:grpSp>
      </p:grpSp>
      <p:sp>
        <p:nvSpPr>
          <p:cNvPr id="22" name="AutoShape 22"/>
          <p:cNvSpPr/>
          <p:nvPr/>
        </p:nvSpPr>
        <p:spPr>
          <a:xfrm flipV="1">
            <a:off x="5389260" y="1431956"/>
            <a:ext cx="8424798" cy="34671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-1382301" y="2052448"/>
            <a:ext cx="8224994" cy="960998"/>
            <a:chOff x="0" y="0"/>
            <a:chExt cx="10966659" cy="128133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966659" cy="1281330"/>
              <a:chOff x="0" y="0"/>
              <a:chExt cx="2223701" cy="25981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011" y="0"/>
                <a:ext cx="2195678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2195678" h="259814">
                    <a:moveTo>
                      <a:pt x="1977311" y="0"/>
                    </a:moveTo>
                    <a:lnTo>
                      <a:pt x="15168" y="0"/>
                    </a:lnTo>
                    <a:cubicBezTo>
                      <a:pt x="9729" y="0"/>
                      <a:pt x="4767" y="3102"/>
                      <a:pt x="2384" y="7991"/>
                    </a:cubicBezTo>
                    <a:cubicBezTo>
                      <a:pt x="0" y="12880"/>
                      <a:pt x="614" y="18700"/>
                      <a:pt x="3965" y="22985"/>
                    </a:cubicBezTo>
                    <a:lnTo>
                      <a:pt x="171213" y="236830"/>
                    </a:lnTo>
                    <a:cubicBezTo>
                      <a:pt x="182559" y="251337"/>
                      <a:pt x="199951" y="259814"/>
                      <a:pt x="218368" y="259814"/>
                    </a:cubicBezTo>
                    <a:lnTo>
                      <a:pt x="2180511" y="259814"/>
                    </a:lnTo>
                    <a:cubicBezTo>
                      <a:pt x="2185950" y="259814"/>
                      <a:pt x="2190913" y="256712"/>
                      <a:pt x="2193296" y="251823"/>
                    </a:cubicBezTo>
                    <a:cubicBezTo>
                      <a:pt x="2195679" y="246934"/>
                      <a:pt x="2195065" y="241114"/>
                      <a:pt x="2191714" y="236830"/>
                    </a:cubicBezTo>
                    <a:lnTo>
                      <a:pt x="2024467" y="22985"/>
                    </a:lnTo>
                    <a:cubicBezTo>
                      <a:pt x="2013120" y="8477"/>
                      <a:pt x="1995728" y="0"/>
                      <a:pt x="1977311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01600" y="19050"/>
                <a:ext cx="2020501" cy="240764"/>
              </a:xfrm>
              <a:prstGeom prst="rect">
                <a:avLst/>
              </a:prstGeom>
            </p:spPr>
            <p:txBody>
              <a:bodyPr lIns="49488" tIns="49488" rIns="49488" bIns="4948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07" y="163164"/>
              <a:ext cx="8669605" cy="86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5"/>
                </a:lnSpc>
              </a:pPr>
              <a:r>
                <a:rPr lang="en-US" sz="3896" b="1">
                  <a:solidFill>
                    <a:srgbClr val="FCFE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Giao diện quản trị viên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248580" y="1431956"/>
            <a:ext cx="828503" cy="82850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2/2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1721451" y="3260586"/>
            <a:ext cx="14845099" cy="6977196"/>
          </a:xfrm>
          <a:custGeom>
            <a:avLst/>
            <a:gdLst/>
            <a:ahLst/>
            <a:cxnLst/>
            <a:rect l="l" t="t" r="r" b="b"/>
            <a:pathLst>
              <a:path w="14845099" h="6977196">
                <a:moveTo>
                  <a:pt x="0" y="0"/>
                </a:moveTo>
                <a:lnTo>
                  <a:pt x="14845098" y="0"/>
                </a:lnTo>
                <a:lnTo>
                  <a:pt x="14845098" y="6977197"/>
                </a:lnTo>
                <a:lnTo>
                  <a:pt x="0" y="6977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895490" y="5925211"/>
            <a:ext cx="2176712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60418" y="413168"/>
            <a:ext cx="7298382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KẾT QUẢ NGHIÊN CỨU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914681" y="983201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89256" y="4952"/>
            <a:ext cx="2024987" cy="2047497"/>
            <a:chOff x="0" y="0"/>
            <a:chExt cx="2699982" cy="27299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IV</a:t>
                </a:r>
              </a:p>
            </p:txBody>
          </p:sp>
        </p:grpSp>
      </p:grpSp>
      <p:sp>
        <p:nvSpPr>
          <p:cNvPr id="21" name="AutoShape 21"/>
          <p:cNvSpPr/>
          <p:nvPr/>
        </p:nvSpPr>
        <p:spPr>
          <a:xfrm flipV="1">
            <a:off x="5389260" y="1431956"/>
            <a:ext cx="8424798" cy="34671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4376649" y="2223898"/>
            <a:ext cx="11539322" cy="8063102"/>
          </a:xfrm>
          <a:custGeom>
            <a:avLst/>
            <a:gdLst/>
            <a:ahLst/>
            <a:cxnLst/>
            <a:rect l="l" t="t" r="r" b="b"/>
            <a:pathLst>
              <a:path w="11539322" h="8063102">
                <a:moveTo>
                  <a:pt x="0" y="0"/>
                </a:moveTo>
                <a:lnTo>
                  <a:pt x="11539322" y="0"/>
                </a:lnTo>
                <a:lnTo>
                  <a:pt x="11539322" y="8063102"/>
                </a:lnTo>
                <a:lnTo>
                  <a:pt x="0" y="806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2147643" y="1866677"/>
            <a:ext cx="7536903" cy="960998"/>
            <a:chOff x="0" y="0"/>
            <a:chExt cx="2037669" cy="259814"/>
          </a:xfrm>
        </p:grpSpPr>
        <p:sp>
          <p:nvSpPr>
            <p:cNvPr id="24" name="Freeform 24"/>
            <p:cNvSpPr/>
            <p:nvPr/>
          </p:nvSpPr>
          <p:spPr>
            <a:xfrm>
              <a:off x="15291" y="0"/>
              <a:ext cx="2007088" cy="259814"/>
            </a:xfrm>
            <a:custGeom>
              <a:avLst/>
              <a:gdLst/>
              <a:ahLst/>
              <a:cxnLst/>
              <a:rect l="l" t="t" r="r" b="b"/>
              <a:pathLst>
                <a:path w="2007088" h="259814">
                  <a:moveTo>
                    <a:pt x="1787335" y="0"/>
                  </a:moveTo>
                  <a:lnTo>
                    <a:pt x="16552" y="0"/>
                  </a:lnTo>
                  <a:cubicBezTo>
                    <a:pt x="10617" y="0"/>
                    <a:pt x="5201" y="3385"/>
                    <a:pt x="2600" y="8721"/>
                  </a:cubicBezTo>
                  <a:cubicBezTo>
                    <a:pt x="0" y="14056"/>
                    <a:pt x="670" y="20408"/>
                    <a:pt x="4326" y="25083"/>
                  </a:cubicBezTo>
                  <a:lnTo>
                    <a:pt x="168292" y="234731"/>
                  </a:lnTo>
                  <a:cubicBezTo>
                    <a:pt x="180674" y="250563"/>
                    <a:pt x="199654" y="259814"/>
                    <a:pt x="219752" y="259814"/>
                  </a:cubicBezTo>
                  <a:lnTo>
                    <a:pt x="1990535" y="259814"/>
                  </a:lnTo>
                  <a:cubicBezTo>
                    <a:pt x="1996471" y="259814"/>
                    <a:pt x="2001886" y="256429"/>
                    <a:pt x="2004487" y="251094"/>
                  </a:cubicBezTo>
                  <a:cubicBezTo>
                    <a:pt x="2007088" y="245758"/>
                    <a:pt x="2006418" y="239407"/>
                    <a:pt x="2002761" y="234731"/>
                  </a:cubicBezTo>
                  <a:lnTo>
                    <a:pt x="1838796" y="25083"/>
                  </a:lnTo>
                  <a:cubicBezTo>
                    <a:pt x="1826414" y="9251"/>
                    <a:pt x="1807434" y="0"/>
                    <a:pt x="1787335" y="0"/>
                  </a:cubicBezTo>
                  <a:close/>
                </a:path>
              </a:pathLst>
            </a:custGeom>
            <a:solidFill>
              <a:srgbClr val="56AA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19050"/>
              <a:ext cx="1834469" cy="240764"/>
            </a:xfrm>
            <a:prstGeom prst="rect">
              <a:avLst/>
            </a:prstGeom>
          </p:spPr>
          <p:txBody>
            <a:bodyPr lIns="49488" tIns="49488" rIns="49488" bIns="49488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-739137" y="1966723"/>
            <a:ext cx="5958238" cy="64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5"/>
              </a:lnSpc>
            </a:pPr>
            <a:r>
              <a:rPr lang="en-US" sz="3896" b="1">
                <a:solidFill>
                  <a:srgbClr val="FCFEFF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Kết quả đạt được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7110944" y="1234223"/>
            <a:ext cx="828503" cy="82850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1/3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839671" y="413168"/>
            <a:ext cx="303728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KẾT LUẬN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630717" y="954832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89256" y="4952"/>
            <a:ext cx="2024987" cy="2047497"/>
            <a:chOff x="0" y="0"/>
            <a:chExt cx="2699982" cy="27299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IV</a:t>
                </a:r>
              </a:p>
            </p:txBody>
          </p:sp>
        </p:grpSp>
      </p:grpSp>
      <p:sp>
        <p:nvSpPr>
          <p:cNvPr id="21" name="AutoShape 21"/>
          <p:cNvSpPr/>
          <p:nvPr/>
        </p:nvSpPr>
        <p:spPr>
          <a:xfrm flipV="1">
            <a:off x="5389260" y="1431956"/>
            <a:ext cx="8424798" cy="34671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-797040" y="2052448"/>
            <a:ext cx="4825979" cy="960998"/>
            <a:chOff x="0" y="0"/>
            <a:chExt cx="6434638" cy="128133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6434638" cy="1281330"/>
              <a:chOff x="0" y="0"/>
              <a:chExt cx="1304747" cy="2598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23880" y="0"/>
                <a:ext cx="1256987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1256987" h="259814">
                    <a:moveTo>
                      <a:pt x="1027936" y="0"/>
                    </a:moveTo>
                    <a:lnTo>
                      <a:pt x="25851" y="0"/>
                    </a:lnTo>
                    <a:cubicBezTo>
                      <a:pt x="16581" y="0"/>
                      <a:pt x="8123" y="5287"/>
                      <a:pt x="4061" y="13619"/>
                    </a:cubicBezTo>
                    <a:cubicBezTo>
                      <a:pt x="0" y="21952"/>
                      <a:pt x="1046" y="31871"/>
                      <a:pt x="6757" y="39173"/>
                    </a:cubicBezTo>
                    <a:lnTo>
                      <a:pt x="148683" y="220641"/>
                    </a:lnTo>
                    <a:cubicBezTo>
                      <a:pt x="168020" y="245366"/>
                      <a:pt x="197662" y="259814"/>
                      <a:pt x="229051" y="259814"/>
                    </a:cubicBezTo>
                    <a:lnTo>
                      <a:pt x="1231136" y="259814"/>
                    </a:lnTo>
                    <a:cubicBezTo>
                      <a:pt x="1240406" y="259814"/>
                      <a:pt x="1248864" y="254528"/>
                      <a:pt x="1252925" y="246195"/>
                    </a:cubicBezTo>
                    <a:cubicBezTo>
                      <a:pt x="1256987" y="237862"/>
                      <a:pt x="1255940" y="227943"/>
                      <a:pt x="1250230" y="220641"/>
                    </a:cubicBezTo>
                    <a:lnTo>
                      <a:pt x="1108304" y="39173"/>
                    </a:lnTo>
                    <a:cubicBezTo>
                      <a:pt x="1088966" y="14448"/>
                      <a:pt x="1059325" y="0"/>
                      <a:pt x="1027936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01600" y="19050"/>
                <a:ext cx="1101547" cy="240764"/>
              </a:xfrm>
              <a:prstGeom prst="rect">
                <a:avLst/>
              </a:prstGeom>
            </p:spPr>
            <p:txBody>
              <a:bodyPr lIns="49488" tIns="49488" rIns="49488" bIns="4948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895026" y="163164"/>
              <a:ext cx="5086852" cy="86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5"/>
                </a:lnSpc>
              </a:pPr>
              <a:r>
                <a:rPr lang="en-US" sz="3896" b="1">
                  <a:solidFill>
                    <a:srgbClr val="FCFEFF"/>
                  </a:solidFill>
                  <a:latin typeface="Times New Roman" panose="02020603050405020304" pitchFamily="18" charset="0"/>
                  <a:ea typeface="Aileron Bold"/>
                  <a:cs typeface="Times New Roman" panose="02020603050405020304" pitchFamily="18" charset="0"/>
                  <a:sym typeface="Aileron Bold"/>
                </a:rPr>
                <a:t>Hạn chế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44330" y="3052857"/>
            <a:ext cx="590550" cy="59055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499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839671" y="413168"/>
            <a:ext cx="303728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KẾT LUẬN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4974984" y="3348132"/>
            <a:ext cx="1769346" cy="2172534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7334915" y="3338607"/>
            <a:ext cx="10362604" cy="1905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7411996" y="2254662"/>
            <a:ext cx="9989286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Giao diện đơn giản chưa thực sự thu hút về mặt thẩm mỹ, cần nâng cấp để cải thiện trải nghiệm người dùng.</a:t>
            </a:r>
          </a:p>
        </p:txBody>
      </p:sp>
      <p:sp>
        <p:nvSpPr>
          <p:cNvPr id="34" name="AutoShape 34"/>
          <p:cNvSpPr/>
          <p:nvPr/>
        </p:nvSpPr>
        <p:spPr>
          <a:xfrm flipV="1">
            <a:off x="5389260" y="5225390"/>
            <a:ext cx="1539112" cy="1650071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>
            <a:off x="6928372" y="4930115"/>
            <a:ext cx="590550" cy="59055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4990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7415756" y="5227897"/>
            <a:ext cx="10448364" cy="1905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4808575" y="8227627"/>
            <a:ext cx="2231065" cy="754448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40"/>
          <p:cNvGrpSpPr/>
          <p:nvPr/>
        </p:nvGrpSpPr>
        <p:grpSpPr>
          <a:xfrm>
            <a:off x="255904" y="3623046"/>
            <a:ext cx="5358339" cy="5981171"/>
            <a:chOff x="0" y="0"/>
            <a:chExt cx="7144451" cy="797489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144451" cy="7974895"/>
            </a:xfrm>
            <a:custGeom>
              <a:avLst/>
              <a:gdLst/>
              <a:ahLst/>
              <a:cxnLst/>
              <a:rect l="l" t="t" r="r" b="b"/>
              <a:pathLst>
                <a:path w="7144451" h="7974895">
                  <a:moveTo>
                    <a:pt x="0" y="0"/>
                  </a:moveTo>
                  <a:lnTo>
                    <a:pt x="7144451" y="0"/>
                  </a:lnTo>
                  <a:lnTo>
                    <a:pt x="7144451" y="7974895"/>
                  </a:lnTo>
                  <a:lnTo>
                    <a:pt x="0" y="7974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>
              <a:off x="2818710" y="3477542"/>
              <a:ext cx="3251517" cy="934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b="1">
                  <a:solidFill>
                    <a:srgbClr val="E791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HẠN CHẾ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039640" y="8686800"/>
            <a:ext cx="590550" cy="590550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499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 flipV="1">
            <a:off x="7544430" y="9095022"/>
            <a:ext cx="10448364" cy="1905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TextBox 47"/>
          <p:cNvSpPr txBox="1"/>
          <p:nvPr/>
        </p:nvSpPr>
        <p:spPr>
          <a:xfrm>
            <a:off x="7688192" y="8095722"/>
            <a:ext cx="9946406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700" u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Tốc độ tải trang còn chậm, đặc biệt trên thiết bị di động hoặc mạng yếu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7555538" y="955659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630155" y="3864387"/>
            <a:ext cx="1023399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Chatbot còn đơn giản, gợi ý chưa sát nhu cầu; một số chức năng chưa được tối ưu.</a:t>
            </a:r>
          </a:p>
        </p:txBody>
      </p:sp>
      <p:sp>
        <p:nvSpPr>
          <p:cNvPr id="50" name="AutoShape 50"/>
          <p:cNvSpPr/>
          <p:nvPr/>
        </p:nvSpPr>
        <p:spPr>
          <a:xfrm flipV="1">
            <a:off x="5389260" y="7037647"/>
            <a:ext cx="1650345" cy="455322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1" name="Group 51"/>
          <p:cNvGrpSpPr/>
          <p:nvPr/>
        </p:nvGrpSpPr>
        <p:grpSpPr>
          <a:xfrm>
            <a:off x="7039605" y="6742372"/>
            <a:ext cx="590550" cy="590550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4990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 flipV="1">
            <a:off x="7518957" y="7028122"/>
            <a:ext cx="10448364" cy="1905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7688192" y="5847022"/>
            <a:ext cx="1023399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Tính năng thanh toán Momo mới ở mức thử nghiệm, cần hoàn thiện để áp dụng thực tế.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7141286" y="1223946"/>
            <a:ext cx="828503" cy="828503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2/3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89256" y="4952"/>
            <a:ext cx="2024987" cy="2047497"/>
            <a:chOff x="0" y="0"/>
            <a:chExt cx="2699982" cy="27299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IV</a:t>
                </a:r>
              </a:p>
            </p:txBody>
          </p:sp>
        </p:grpSp>
      </p:grpSp>
      <p:sp>
        <p:nvSpPr>
          <p:cNvPr id="21" name="AutoShape 21"/>
          <p:cNvSpPr/>
          <p:nvPr/>
        </p:nvSpPr>
        <p:spPr>
          <a:xfrm flipV="1">
            <a:off x="5389260" y="1431956"/>
            <a:ext cx="8424798" cy="34671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-797040" y="2052448"/>
            <a:ext cx="5951481" cy="960998"/>
            <a:chOff x="0" y="0"/>
            <a:chExt cx="7935307" cy="128133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7935307" cy="1281330"/>
              <a:chOff x="0" y="0"/>
              <a:chExt cx="1609036" cy="2598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9364" y="0"/>
                <a:ext cx="1570308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1570308" h="259814">
                    <a:moveTo>
                      <a:pt x="1346146" y="0"/>
                    </a:moveTo>
                    <a:lnTo>
                      <a:pt x="20962" y="0"/>
                    </a:lnTo>
                    <a:cubicBezTo>
                      <a:pt x="13445" y="0"/>
                      <a:pt x="6587" y="4287"/>
                      <a:pt x="3293" y="11044"/>
                    </a:cubicBezTo>
                    <a:cubicBezTo>
                      <a:pt x="0" y="17800"/>
                      <a:pt x="848" y="25844"/>
                      <a:pt x="5479" y="31765"/>
                    </a:cubicBezTo>
                    <a:lnTo>
                      <a:pt x="158993" y="228050"/>
                    </a:lnTo>
                    <a:cubicBezTo>
                      <a:pt x="174673" y="248099"/>
                      <a:pt x="198709" y="259814"/>
                      <a:pt x="224162" y="259814"/>
                    </a:cubicBezTo>
                    <a:lnTo>
                      <a:pt x="1549346" y="259814"/>
                    </a:lnTo>
                    <a:cubicBezTo>
                      <a:pt x="1556863" y="259814"/>
                      <a:pt x="1563722" y="255527"/>
                      <a:pt x="1567015" y="248771"/>
                    </a:cubicBezTo>
                    <a:cubicBezTo>
                      <a:pt x="1570308" y="242014"/>
                      <a:pt x="1569460" y="233970"/>
                      <a:pt x="1564829" y="228050"/>
                    </a:cubicBezTo>
                    <a:lnTo>
                      <a:pt x="1411315" y="31765"/>
                    </a:lnTo>
                    <a:cubicBezTo>
                      <a:pt x="1395635" y="11716"/>
                      <a:pt x="1371599" y="0"/>
                      <a:pt x="1346146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01600" y="19050"/>
                <a:ext cx="1405836" cy="240764"/>
              </a:xfrm>
              <a:prstGeom prst="rect">
                <a:avLst/>
              </a:prstGeom>
            </p:spPr>
            <p:txBody>
              <a:bodyPr lIns="49488" tIns="49488" rIns="49488" bIns="4948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03761" y="163164"/>
              <a:ext cx="6273194" cy="86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5"/>
                </a:lnSpc>
              </a:pPr>
              <a:r>
                <a:rPr lang="en-US" sz="3896" b="1">
                  <a:solidFill>
                    <a:srgbClr val="FCFE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Hướng phát triển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839671" y="413168"/>
            <a:ext cx="303728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KẾT LUẬN</a:t>
            </a:r>
          </a:p>
        </p:txBody>
      </p:sp>
      <p:grpSp>
        <p:nvGrpSpPr>
          <p:cNvPr id="28" name="Group 28"/>
          <p:cNvGrpSpPr/>
          <p:nvPr/>
        </p:nvGrpSpPr>
        <p:grpSpPr>
          <a:xfrm rot="-477866">
            <a:off x="147532" y="2413037"/>
            <a:ext cx="10975009" cy="2893557"/>
            <a:chOff x="0" y="0"/>
            <a:chExt cx="14633345" cy="3858076"/>
          </a:xfrm>
        </p:grpSpPr>
        <p:grpSp>
          <p:nvGrpSpPr>
            <p:cNvPr id="29" name="Group 29"/>
            <p:cNvGrpSpPr/>
            <p:nvPr/>
          </p:nvGrpSpPr>
          <p:grpSpPr>
            <a:xfrm rot="477866">
              <a:off x="1477788" y="1512568"/>
              <a:ext cx="13118816" cy="1443609"/>
              <a:chOff x="0" y="0"/>
              <a:chExt cx="2591371" cy="28515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591371" cy="285157"/>
              </a:xfrm>
              <a:custGeom>
                <a:avLst/>
                <a:gdLst/>
                <a:ahLst/>
                <a:cxnLst/>
                <a:rect l="l" t="t" r="r" b="b"/>
                <a:pathLst>
                  <a:path w="2591371" h="285157">
                    <a:moveTo>
                      <a:pt x="43277" y="0"/>
                    </a:moveTo>
                    <a:lnTo>
                      <a:pt x="2548094" y="0"/>
                    </a:lnTo>
                    <a:cubicBezTo>
                      <a:pt x="2571995" y="0"/>
                      <a:pt x="2591371" y="19376"/>
                      <a:pt x="2591371" y="43277"/>
                    </a:cubicBezTo>
                    <a:lnTo>
                      <a:pt x="2591371" y="241880"/>
                    </a:lnTo>
                    <a:cubicBezTo>
                      <a:pt x="2591371" y="253358"/>
                      <a:pt x="2586812" y="264366"/>
                      <a:pt x="2578696" y="272482"/>
                    </a:cubicBezTo>
                    <a:cubicBezTo>
                      <a:pt x="2570580" y="280598"/>
                      <a:pt x="2559572" y="285157"/>
                      <a:pt x="2548094" y="285157"/>
                    </a:cubicBezTo>
                    <a:lnTo>
                      <a:pt x="43277" y="285157"/>
                    </a:lnTo>
                    <a:cubicBezTo>
                      <a:pt x="19376" y="285157"/>
                      <a:pt x="0" y="265782"/>
                      <a:pt x="0" y="241880"/>
                    </a:cubicBezTo>
                    <a:lnTo>
                      <a:pt x="0" y="43277"/>
                    </a:lnTo>
                    <a:cubicBezTo>
                      <a:pt x="0" y="31799"/>
                      <a:pt x="4560" y="20791"/>
                      <a:pt x="12675" y="12675"/>
                    </a:cubicBezTo>
                    <a:cubicBezTo>
                      <a:pt x="20791" y="4560"/>
                      <a:pt x="31799" y="0"/>
                      <a:pt x="43277" y="0"/>
                    </a:cubicBezTo>
                    <a:close/>
                  </a:path>
                </a:pathLst>
              </a:custGeom>
              <a:solidFill>
                <a:srgbClr val="F0E19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2591371" cy="2661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 rot="477866">
              <a:off x="2745658" y="1708200"/>
              <a:ext cx="11488231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Hoàn thiện hệ thống, cải thiện giao diện trực quan hơn và tăng tốc độ truy cập trên các thiết bị.</a:t>
              </a:r>
            </a:p>
          </p:txBody>
        </p:sp>
        <p:grpSp>
          <p:nvGrpSpPr>
            <p:cNvPr id="33" name="Group 33"/>
            <p:cNvGrpSpPr/>
            <p:nvPr/>
          </p:nvGrpSpPr>
          <p:grpSpPr>
            <a:xfrm rot="3092133">
              <a:off x="389190" y="371768"/>
              <a:ext cx="1863796" cy="1893809"/>
              <a:chOff x="0" y="0"/>
              <a:chExt cx="368157" cy="37408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368157" cy="374086"/>
              </a:xfrm>
              <a:custGeom>
                <a:avLst/>
                <a:gdLst/>
                <a:ahLst/>
                <a:cxnLst/>
                <a:rect l="l" t="t" r="r" b="b"/>
                <a:pathLst>
                  <a:path w="368157" h="374086">
                    <a:moveTo>
                      <a:pt x="44308" y="0"/>
                    </a:moveTo>
                    <a:lnTo>
                      <a:pt x="323850" y="0"/>
                    </a:lnTo>
                    <a:cubicBezTo>
                      <a:pt x="335601" y="0"/>
                      <a:pt x="346871" y="4668"/>
                      <a:pt x="355180" y="12977"/>
                    </a:cubicBezTo>
                    <a:cubicBezTo>
                      <a:pt x="363489" y="21287"/>
                      <a:pt x="368157" y="32557"/>
                      <a:pt x="368157" y="44308"/>
                    </a:cubicBezTo>
                    <a:lnTo>
                      <a:pt x="368157" y="329778"/>
                    </a:lnTo>
                    <a:cubicBezTo>
                      <a:pt x="368157" y="341529"/>
                      <a:pt x="363489" y="352799"/>
                      <a:pt x="355180" y="361108"/>
                    </a:cubicBezTo>
                    <a:cubicBezTo>
                      <a:pt x="346871" y="369418"/>
                      <a:pt x="335601" y="374086"/>
                      <a:pt x="323850" y="374086"/>
                    </a:cubicBezTo>
                    <a:lnTo>
                      <a:pt x="44308" y="374086"/>
                    </a:lnTo>
                    <a:cubicBezTo>
                      <a:pt x="32557" y="374086"/>
                      <a:pt x="21287" y="369418"/>
                      <a:pt x="12977" y="361108"/>
                    </a:cubicBezTo>
                    <a:cubicBezTo>
                      <a:pt x="4668" y="352799"/>
                      <a:pt x="0" y="341529"/>
                      <a:pt x="0" y="329778"/>
                    </a:cubicBezTo>
                    <a:lnTo>
                      <a:pt x="0" y="44308"/>
                    </a:lnTo>
                    <a:cubicBezTo>
                      <a:pt x="0" y="32557"/>
                      <a:pt x="4668" y="21287"/>
                      <a:pt x="12977" y="12977"/>
                    </a:cubicBezTo>
                    <a:cubicBezTo>
                      <a:pt x="21287" y="4668"/>
                      <a:pt x="32557" y="0"/>
                      <a:pt x="4430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19050"/>
                <a:ext cx="368157" cy="3550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3092133">
              <a:off x="366249" y="446445"/>
              <a:ext cx="1675794" cy="1744456"/>
              <a:chOff x="0" y="0"/>
              <a:chExt cx="331021" cy="34458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31021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331021" h="344584">
                    <a:moveTo>
                      <a:pt x="49278" y="0"/>
                    </a:moveTo>
                    <a:lnTo>
                      <a:pt x="281743" y="0"/>
                    </a:lnTo>
                    <a:cubicBezTo>
                      <a:pt x="308958" y="0"/>
                      <a:pt x="331021" y="22063"/>
                      <a:pt x="331021" y="49278"/>
                    </a:cubicBezTo>
                    <a:lnTo>
                      <a:pt x="331021" y="295305"/>
                    </a:lnTo>
                    <a:cubicBezTo>
                      <a:pt x="331021" y="308375"/>
                      <a:pt x="325829" y="320909"/>
                      <a:pt x="316588" y="330151"/>
                    </a:cubicBezTo>
                    <a:cubicBezTo>
                      <a:pt x="307346" y="339392"/>
                      <a:pt x="294812" y="344584"/>
                      <a:pt x="281743" y="344584"/>
                    </a:cubicBezTo>
                    <a:lnTo>
                      <a:pt x="49278" y="344584"/>
                    </a:lnTo>
                    <a:cubicBezTo>
                      <a:pt x="22063" y="344584"/>
                      <a:pt x="0" y="322521"/>
                      <a:pt x="0" y="295305"/>
                    </a:cubicBezTo>
                    <a:lnTo>
                      <a:pt x="0" y="49278"/>
                    </a:lnTo>
                    <a:cubicBezTo>
                      <a:pt x="0" y="22063"/>
                      <a:pt x="22063" y="0"/>
                      <a:pt x="49278" y="0"/>
                    </a:cubicBezTo>
                    <a:close/>
                  </a:path>
                </a:pathLst>
              </a:custGeom>
              <a:solidFill>
                <a:srgbClr val="F0E190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19050"/>
                <a:ext cx="331021" cy="3255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6767024" y="4648790"/>
            <a:ext cx="10999086" cy="1992549"/>
            <a:chOff x="0" y="0"/>
            <a:chExt cx="14665448" cy="2656731"/>
          </a:xfrm>
        </p:grpSpPr>
        <p:grpSp>
          <p:nvGrpSpPr>
            <p:cNvPr id="40" name="Group 40"/>
            <p:cNvGrpSpPr/>
            <p:nvPr/>
          </p:nvGrpSpPr>
          <p:grpSpPr>
            <a:xfrm>
              <a:off x="1546632" y="582855"/>
              <a:ext cx="13118816" cy="1443609"/>
              <a:chOff x="0" y="0"/>
              <a:chExt cx="2591371" cy="28515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591371" cy="285157"/>
              </a:xfrm>
              <a:custGeom>
                <a:avLst/>
                <a:gdLst/>
                <a:ahLst/>
                <a:cxnLst/>
                <a:rect l="l" t="t" r="r" b="b"/>
                <a:pathLst>
                  <a:path w="2591371" h="285157">
                    <a:moveTo>
                      <a:pt x="43277" y="0"/>
                    </a:moveTo>
                    <a:lnTo>
                      <a:pt x="2548094" y="0"/>
                    </a:lnTo>
                    <a:cubicBezTo>
                      <a:pt x="2571995" y="0"/>
                      <a:pt x="2591371" y="19376"/>
                      <a:pt x="2591371" y="43277"/>
                    </a:cubicBezTo>
                    <a:lnTo>
                      <a:pt x="2591371" y="241880"/>
                    </a:lnTo>
                    <a:cubicBezTo>
                      <a:pt x="2591371" y="253358"/>
                      <a:pt x="2586812" y="264366"/>
                      <a:pt x="2578696" y="272482"/>
                    </a:cubicBezTo>
                    <a:cubicBezTo>
                      <a:pt x="2570580" y="280598"/>
                      <a:pt x="2559572" y="285157"/>
                      <a:pt x="2548094" y="285157"/>
                    </a:cubicBezTo>
                    <a:lnTo>
                      <a:pt x="43277" y="285157"/>
                    </a:lnTo>
                    <a:cubicBezTo>
                      <a:pt x="19376" y="285157"/>
                      <a:pt x="0" y="265782"/>
                      <a:pt x="0" y="241880"/>
                    </a:cubicBezTo>
                    <a:lnTo>
                      <a:pt x="0" y="43277"/>
                    </a:lnTo>
                    <a:cubicBezTo>
                      <a:pt x="0" y="31799"/>
                      <a:pt x="4560" y="20791"/>
                      <a:pt x="12675" y="12675"/>
                    </a:cubicBezTo>
                    <a:cubicBezTo>
                      <a:pt x="20791" y="4560"/>
                      <a:pt x="31799" y="0"/>
                      <a:pt x="43277" y="0"/>
                    </a:cubicBezTo>
                    <a:close/>
                  </a:path>
                </a:pathLst>
              </a:custGeom>
              <a:solidFill>
                <a:srgbClr val="F2CE9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19050"/>
                <a:ext cx="2591371" cy="2661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2818895" y="715167"/>
              <a:ext cx="11488231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Phát triển các tính năng còn thiếu, mở rộng hệ thống gợi ý tài liệu chính xác hơn bằng cách ứng dụng AI</a:t>
              </a:r>
            </a:p>
          </p:txBody>
        </p:sp>
        <p:grpSp>
          <p:nvGrpSpPr>
            <p:cNvPr id="44" name="Group 44"/>
            <p:cNvGrpSpPr/>
            <p:nvPr/>
          </p:nvGrpSpPr>
          <p:grpSpPr>
            <a:xfrm rot="2614267">
              <a:off x="395938" y="381461"/>
              <a:ext cx="1863796" cy="1893809"/>
              <a:chOff x="0" y="0"/>
              <a:chExt cx="368157" cy="37408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368157" cy="374086"/>
              </a:xfrm>
              <a:custGeom>
                <a:avLst/>
                <a:gdLst/>
                <a:ahLst/>
                <a:cxnLst/>
                <a:rect l="l" t="t" r="r" b="b"/>
                <a:pathLst>
                  <a:path w="368157" h="374086">
                    <a:moveTo>
                      <a:pt x="44308" y="0"/>
                    </a:moveTo>
                    <a:lnTo>
                      <a:pt x="323850" y="0"/>
                    </a:lnTo>
                    <a:cubicBezTo>
                      <a:pt x="335601" y="0"/>
                      <a:pt x="346871" y="4668"/>
                      <a:pt x="355180" y="12977"/>
                    </a:cubicBezTo>
                    <a:cubicBezTo>
                      <a:pt x="363489" y="21287"/>
                      <a:pt x="368157" y="32557"/>
                      <a:pt x="368157" y="44308"/>
                    </a:cubicBezTo>
                    <a:lnTo>
                      <a:pt x="368157" y="329778"/>
                    </a:lnTo>
                    <a:cubicBezTo>
                      <a:pt x="368157" y="341529"/>
                      <a:pt x="363489" y="352799"/>
                      <a:pt x="355180" y="361108"/>
                    </a:cubicBezTo>
                    <a:cubicBezTo>
                      <a:pt x="346871" y="369418"/>
                      <a:pt x="335601" y="374086"/>
                      <a:pt x="323850" y="374086"/>
                    </a:cubicBezTo>
                    <a:lnTo>
                      <a:pt x="44308" y="374086"/>
                    </a:lnTo>
                    <a:cubicBezTo>
                      <a:pt x="32557" y="374086"/>
                      <a:pt x="21287" y="369418"/>
                      <a:pt x="12977" y="361108"/>
                    </a:cubicBezTo>
                    <a:cubicBezTo>
                      <a:pt x="4668" y="352799"/>
                      <a:pt x="0" y="341529"/>
                      <a:pt x="0" y="329778"/>
                    </a:cubicBezTo>
                    <a:lnTo>
                      <a:pt x="0" y="44308"/>
                    </a:lnTo>
                    <a:cubicBezTo>
                      <a:pt x="0" y="32557"/>
                      <a:pt x="4668" y="21287"/>
                      <a:pt x="12977" y="12977"/>
                    </a:cubicBezTo>
                    <a:cubicBezTo>
                      <a:pt x="21287" y="4668"/>
                      <a:pt x="32557" y="0"/>
                      <a:pt x="4430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19050"/>
                <a:ext cx="368157" cy="3550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2614267">
              <a:off x="374125" y="472341"/>
              <a:ext cx="1675794" cy="1744456"/>
              <a:chOff x="0" y="0"/>
              <a:chExt cx="331021" cy="344584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331021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331021" h="344584">
                    <a:moveTo>
                      <a:pt x="49278" y="0"/>
                    </a:moveTo>
                    <a:lnTo>
                      <a:pt x="281743" y="0"/>
                    </a:lnTo>
                    <a:cubicBezTo>
                      <a:pt x="308958" y="0"/>
                      <a:pt x="331021" y="22063"/>
                      <a:pt x="331021" y="49278"/>
                    </a:cubicBezTo>
                    <a:lnTo>
                      <a:pt x="331021" y="295305"/>
                    </a:lnTo>
                    <a:cubicBezTo>
                      <a:pt x="331021" y="308375"/>
                      <a:pt x="325829" y="320909"/>
                      <a:pt x="316588" y="330151"/>
                    </a:cubicBezTo>
                    <a:cubicBezTo>
                      <a:pt x="307346" y="339392"/>
                      <a:pt x="294812" y="344584"/>
                      <a:pt x="281743" y="344584"/>
                    </a:cubicBezTo>
                    <a:lnTo>
                      <a:pt x="49278" y="344584"/>
                    </a:lnTo>
                    <a:cubicBezTo>
                      <a:pt x="22063" y="344584"/>
                      <a:pt x="0" y="322521"/>
                      <a:pt x="0" y="295305"/>
                    </a:cubicBezTo>
                    <a:lnTo>
                      <a:pt x="0" y="49278"/>
                    </a:lnTo>
                    <a:cubicBezTo>
                      <a:pt x="0" y="22063"/>
                      <a:pt x="22063" y="0"/>
                      <a:pt x="49278" y="0"/>
                    </a:cubicBezTo>
                    <a:close/>
                  </a:path>
                </a:pathLst>
              </a:custGeom>
              <a:solidFill>
                <a:srgbClr val="F2CE91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19050"/>
                <a:ext cx="331021" cy="3255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grpSp>
        <p:nvGrpSpPr>
          <p:cNvPr id="50" name="Group 50"/>
          <p:cNvGrpSpPr/>
          <p:nvPr/>
        </p:nvGrpSpPr>
        <p:grpSpPr>
          <a:xfrm>
            <a:off x="114700" y="6287158"/>
            <a:ext cx="10999086" cy="1992549"/>
            <a:chOff x="0" y="0"/>
            <a:chExt cx="14665448" cy="2656731"/>
          </a:xfrm>
        </p:grpSpPr>
        <p:grpSp>
          <p:nvGrpSpPr>
            <p:cNvPr id="51" name="Group 51"/>
            <p:cNvGrpSpPr/>
            <p:nvPr/>
          </p:nvGrpSpPr>
          <p:grpSpPr>
            <a:xfrm>
              <a:off x="1546632" y="582855"/>
              <a:ext cx="13118816" cy="1443609"/>
              <a:chOff x="0" y="0"/>
              <a:chExt cx="2591371" cy="28515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2591371" cy="285157"/>
              </a:xfrm>
              <a:custGeom>
                <a:avLst/>
                <a:gdLst/>
                <a:ahLst/>
                <a:cxnLst/>
                <a:rect l="l" t="t" r="r" b="b"/>
                <a:pathLst>
                  <a:path w="2591371" h="285157">
                    <a:moveTo>
                      <a:pt x="43277" y="0"/>
                    </a:moveTo>
                    <a:lnTo>
                      <a:pt x="2548094" y="0"/>
                    </a:lnTo>
                    <a:cubicBezTo>
                      <a:pt x="2571995" y="0"/>
                      <a:pt x="2591371" y="19376"/>
                      <a:pt x="2591371" y="43277"/>
                    </a:cubicBezTo>
                    <a:lnTo>
                      <a:pt x="2591371" y="241880"/>
                    </a:lnTo>
                    <a:cubicBezTo>
                      <a:pt x="2591371" y="253358"/>
                      <a:pt x="2586812" y="264366"/>
                      <a:pt x="2578696" y="272482"/>
                    </a:cubicBezTo>
                    <a:cubicBezTo>
                      <a:pt x="2570580" y="280598"/>
                      <a:pt x="2559572" y="285157"/>
                      <a:pt x="2548094" y="285157"/>
                    </a:cubicBezTo>
                    <a:lnTo>
                      <a:pt x="43277" y="285157"/>
                    </a:lnTo>
                    <a:cubicBezTo>
                      <a:pt x="19376" y="285157"/>
                      <a:pt x="0" y="265782"/>
                      <a:pt x="0" y="241880"/>
                    </a:cubicBezTo>
                    <a:lnTo>
                      <a:pt x="0" y="43277"/>
                    </a:lnTo>
                    <a:cubicBezTo>
                      <a:pt x="0" y="31799"/>
                      <a:pt x="4560" y="20791"/>
                      <a:pt x="12675" y="12675"/>
                    </a:cubicBezTo>
                    <a:cubicBezTo>
                      <a:pt x="20791" y="4560"/>
                      <a:pt x="31799" y="0"/>
                      <a:pt x="43277" y="0"/>
                    </a:cubicBezTo>
                    <a:close/>
                  </a:path>
                </a:pathLst>
              </a:custGeom>
              <a:solidFill>
                <a:srgbClr val="8DD4E7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2591371" cy="2661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2655673" y="691461"/>
              <a:ext cx="11488231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Tích hợp thêm ZaloPay cùng các cổng thanh toán quốc tế nhằm nâng cao tính tiện lợi cho người dùng.</a:t>
              </a:r>
            </a:p>
          </p:txBody>
        </p:sp>
        <p:grpSp>
          <p:nvGrpSpPr>
            <p:cNvPr id="55" name="Group 55"/>
            <p:cNvGrpSpPr/>
            <p:nvPr/>
          </p:nvGrpSpPr>
          <p:grpSpPr>
            <a:xfrm rot="2614267">
              <a:off x="395938" y="381461"/>
              <a:ext cx="1863796" cy="1893809"/>
              <a:chOff x="0" y="0"/>
              <a:chExt cx="368157" cy="37408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68157" cy="374086"/>
              </a:xfrm>
              <a:custGeom>
                <a:avLst/>
                <a:gdLst/>
                <a:ahLst/>
                <a:cxnLst/>
                <a:rect l="l" t="t" r="r" b="b"/>
                <a:pathLst>
                  <a:path w="368157" h="374086">
                    <a:moveTo>
                      <a:pt x="44308" y="0"/>
                    </a:moveTo>
                    <a:lnTo>
                      <a:pt x="323850" y="0"/>
                    </a:lnTo>
                    <a:cubicBezTo>
                      <a:pt x="335601" y="0"/>
                      <a:pt x="346871" y="4668"/>
                      <a:pt x="355180" y="12977"/>
                    </a:cubicBezTo>
                    <a:cubicBezTo>
                      <a:pt x="363489" y="21287"/>
                      <a:pt x="368157" y="32557"/>
                      <a:pt x="368157" y="44308"/>
                    </a:cubicBezTo>
                    <a:lnTo>
                      <a:pt x="368157" y="329778"/>
                    </a:lnTo>
                    <a:cubicBezTo>
                      <a:pt x="368157" y="341529"/>
                      <a:pt x="363489" y="352799"/>
                      <a:pt x="355180" y="361108"/>
                    </a:cubicBezTo>
                    <a:cubicBezTo>
                      <a:pt x="346871" y="369418"/>
                      <a:pt x="335601" y="374086"/>
                      <a:pt x="323850" y="374086"/>
                    </a:cubicBezTo>
                    <a:lnTo>
                      <a:pt x="44308" y="374086"/>
                    </a:lnTo>
                    <a:cubicBezTo>
                      <a:pt x="32557" y="374086"/>
                      <a:pt x="21287" y="369418"/>
                      <a:pt x="12977" y="361108"/>
                    </a:cubicBezTo>
                    <a:cubicBezTo>
                      <a:pt x="4668" y="352799"/>
                      <a:pt x="0" y="341529"/>
                      <a:pt x="0" y="329778"/>
                    </a:cubicBezTo>
                    <a:lnTo>
                      <a:pt x="0" y="44308"/>
                    </a:lnTo>
                    <a:cubicBezTo>
                      <a:pt x="0" y="32557"/>
                      <a:pt x="4668" y="21287"/>
                      <a:pt x="12977" y="12977"/>
                    </a:cubicBezTo>
                    <a:cubicBezTo>
                      <a:pt x="21287" y="4668"/>
                      <a:pt x="32557" y="0"/>
                      <a:pt x="4430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19050"/>
                <a:ext cx="368157" cy="3550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2614267">
              <a:off x="374125" y="472341"/>
              <a:ext cx="1675794" cy="1744456"/>
              <a:chOff x="0" y="0"/>
              <a:chExt cx="331021" cy="344584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331021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331021" h="344584">
                    <a:moveTo>
                      <a:pt x="49278" y="0"/>
                    </a:moveTo>
                    <a:lnTo>
                      <a:pt x="281743" y="0"/>
                    </a:lnTo>
                    <a:cubicBezTo>
                      <a:pt x="308958" y="0"/>
                      <a:pt x="331021" y="22063"/>
                      <a:pt x="331021" y="49278"/>
                    </a:cubicBezTo>
                    <a:lnTo>
                      <a:pt x="331021" y="295305"/>
                    </a:lnTo>
                    <a:cubicBezTo>
                      <a:pt x="331021" y="308375"/>
                      <a:pt x="325829" y="320909"/>
                      <a:pt x="316588" y="330151"/>
                    </a:cubicBezTo>
                    <a:cubicBezTo>
                      <a:pt x="307346" y="339392"/>
                      <a:pt x="294812" y="344584"/>
                      <a:pt x="281743" y="344584"/>
                    </a:cubicBezTo>
                    <a:lnTo>
                      <a:pt x="49278" y="344584"/>
                    </a:lnTo>
                    <a:cubicBezTo>
                      <a:pt x="22063" y="344584"/>
                      <a:pt x="0" y="322521"/>
                      <a:pt x="0" y="295305"/>
                    </a:cubicBezTo>
                    <a:lnTo>
                      <a:pt x="0" y="49278"/>
                    </a:lnTo>
                    <a:cubicBezTo>
                      <a:pt x="0" y="22063"/>
                      <a:pt x="22063" y="0"/>
                      <a:pt x="49278" y="0"/>
                    </a:cubicBezTo>
                    <a:close/>
                  </a:path>
                </a:pathLst>
              </a:custGeom>
              <a:solidFill>
                <a:srgbClr val="8DD4E7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19050"/>
                <a:ext cx="331021" cy="3255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grpSp>
        <p:nvGrpSpPr>
          <p:cNvPr id="61" name="Group 61"/>
          <p:cNvGrpSpPr/>
          <p:nvPr/>
        </p:nvGrpSpPr>
        <p:grpSpPr>
          <a:xfrm>
            <a:off x="7926998" y="8317341"/>
            <a:ext cx="9987683" cy="1082707"/>
            <a:chOff x="0" y="0"/>
            <a:chExt cx="2630501" cy="28515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630501" cy="285157"/>
            </a:xfrm>
            <a:custGeom>
              <a:avLst/>
              <a:gdLst/>
              <a:ahLst/>
              <a:cxnLst/>
              <a:rect l="l" t="t" r="r" b="b"/>
              <a:pathLst>
                <a:path w="2630501" h="285157">
                  <a:moveTo>
                    <a:pt x="42633" y="0"/>
                  </a:moveTo>
                  <a:lnTo>
                    <a:pt x="2587868" y="0"/>
                  </a:lnTo>
                  <a:cubicBezTo>
                    <a:pt x="2599175" y="0"/>
                    <a:pt x="2610019" y="4492"/>
                    <a:pt x="2618014" y="12487"/>
                  </a:cubicBezTo>
                  <a:cubicBezTo>
                    <a:pt x="2626009" y="20482"/>
                    <a:pt x="2630501" y="31326"/>
                    <a:pt x="2630501" y="42633"/>
                  </a:cubicBezTo>
                  <a:lnTo>
                    <a:pt x="2630501" y="242524"/>
                  </a:lnTo>
                  <a:cubicBezTo>
                    <a:pt x="2630501" y="253831"/>
                    <a:pt x="2626009" y="264675"/>
                    <a:pt x="2618014" y="272670"/>
                  </a:cubicBezTo>
                  <a:cubicBezTo>
                    <a:pt x="2610019" y="280666"/>
                    <a:pt x="2599175" y="285157"/>
                    <a:pt x="2587868" y="285157"/>
                  </a:cubicBezTo>
                  <a:lnTo>
                    <a:pt x="42633" y="285157"/>
                  </a:lnTo>
                  <a:cubicBezTo>
                    <a:pt x="31326" y="285157"/>
                    <a:pt x="20482" y="280666"/>
                    <a:pt x="12487" y="272670"/>
                  </a:cubicBezTo>
                  <a:cubicBezTo>
                    <a:pt x="4492" y="264675"/>
                    <a:pt x="0" y="253831"/>
                    <a:pt x="0" y="242524"/>
                  </a:cubicBezTo>
                  <a:lnTo>
                    <a:pt x="0" y="42633"/>
                  </a:lnTo>
                  <a:cubicBezTo>
                    <a:pt x="0" y="31326"/>
                    <a:pt x="4492" y="20482"/>
                    <a:pt x="12487" y="12487"/>
                  </a:cubicBezTo>
                  <a:cubicBezTo>
                    <a:pt x="20482" y="4492"/>
                    <a:pt x="31326" y="0"/>
                    <a:pt x="42633" y="0"/>
                  </a:cubicBezTo>
                  <a:close/>
                </a:path>
              </a:pathLst>
            </a:custGeom>
            <a:solidFill>
              <a:srgbClr val="79C1D5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19050"/>
              <a:ext cx="2630501" cy="266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8758779" y="8386889"/>
            <a:ext cx="9155902" cy="886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Xây dựng ứng dụng cho iOS/Android và nâng cấp chatbot trở thành trợ lý ảo hỗ trợ tra cứu, tương tác hiệu quả</a:t>
            </a:r>
          </a:p>
        </p:txBody>
      </p:sp>
      <p:grpSp>
        <p:nvGrpSpPr>
          <p:cNvPr id="65" name="Group 65"/>
          <p:cNvGrpSpPr/>
          <p:nvPr/>
        </p:nvGrpSpPr>
        <p:grpSpPr>
          <a:xfrm rot="2614267">
            <a:off x="7063978" y="8166296"/>
            <a:ext cx="1397847" cy="1420357"/>
            <a:chOff x="0" y="0"/>
            <a:chExt cx="368157" cy="374086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368157" cy="374086"/>
            </a:xfrm>
            <a:custGeom>
              <a:avLst/>
              <a:gdLst/>
              <a:ahLst/>
              <a:cxnLst/>
              <a:rect l="l" t="t" r="r" b="b"/>
              <a:pathLst>
                <a:path w="368157" h="374086">
                  <a:moveTo>
                    <a:pt x="44308" y="0"/>
                  </a:moveTo>
                  <a:lnTo>
                    <a:pt x="323850" y="0"/>
                  </a:lnTo>
                  <a:cubicBezTo>
                    <a:pt x="335601" y="0"/>
                    <a:pt x="346871" y="4668"/>
                    <a:pt x="355180" y="12977"/>
                  </a:cubicBezTo>
                  <a:cubicBezTo>
                    <a:pt x="363489" y="21287"/>
                    <a:pt x="368157" y="32557"/>
                    <a:pt x="368157" y="44308"/>
                  </a:cubicBezTo>
                  <a:lnTo>
                    <a:pt x="368157" y="329778"/>
                  </a:lnTo>
                  <a:cubicBezTo>
                    <a:pt x="368157" y="341529"/>
                    <a:pt x="363489" y="352799"/>
                    <a:pt x="355180" y="361108"/>
                  </a:cubicBezTo>
                  <a:cubicBezTo>
                    <a:pt x="346871" y="369418"/>
                    <a:pt x="335601" y="374086"/>
                    <a:pt x="323850" y="374086"/>
                  </a:cubicBezTo>
                  <a:lnTo>
                    <a:pt x="44308" y="374086"/>
                  </a:lnTo>
                  <a:cubicBezTo>
                    <a:pt x="32557" y="374086"/>
                    <a:pt x="21287" y="369418"/>
                    <a:pt x="12977" y="361108"/>
                  </a:cubicBezTo>
                  <a:cubicBezTo>
                    <a:pt x="4668" y="352799"/>
                    <a:pt x="0" y="341529"/>
                    <a:pt x="0" y="329778"/>
                  </a:cubicBezTo>
                  <a:lnTo>
                    <a:pt x="0" y="44308"/>
                  </a:lnTo>
                  <a:cubicBezTo>
                    <a:pt x="0" y="32557"/>
                    <a:pt x="4668" y="21287"/>
                    <a:pt x="12977" y="12977"/>
                  </a:cubicBezTo>
                  <a:cubicBezTo>
                    <a:pt x="21287" y="4668"/>
                    <a:pt x="32557" y="0"/>
                    <a:pt x="443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19050"/>
              <a:ext cx="368157" cy="355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 rot="2614267">
            <a:off x="7047618" y="8234456"/>
            <a:ext cx="1256845" cy="1308342"/>
            <a:chOff x="0" y="0"/>
            <a:chExt cx="331021" cy="344584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331021" cy="344584"/>
            </a:xfrm>
            <a:custGeom>
              <a:avLst/>
              <a:gdLst/>
              <a:ahLst/>
              <a:cxnLst/>
              <a:rect l="l" t="t" r="r" b="b"/>
              <a:pathLst>
                <a:path w="331021" h="344584">
                  <a:moveTo>
                    <a:pt x="49278" y="0"/>
                  </a:moveTo>
                  <a:lnTo>
                    <a:pt x="281743" y="0"/>
                  </a:lnTo>
                  <a:cubicBezTo>
                    <a:pt x="308958" y="0"/>
                    <a:pt x="331021" y="22063"/>
                    <a:pt x="331021" y="49278"/>
                  </a:cubicBezTo>
                  <a:lnTo>
                    <a:pt x="331021" y="295305"/>
                  </a:lnTo>
                  <a:cubicBezTo>
                    <a:pt x="331021" y="308375"/>
                    <a:pt x="325829" y="320909"/>
                    <a:pt x="316588" y="330151"/>
                  </a:cubicBezTo>
                  <a:cubicBezTo>
                    <a:pt x="307346" y="339392"/>
                    <a:pt x="294812" y="344584"/>
                    <a:pt x="281743" y="344584"/>
                  </a:cubicBezTo>
                  <a:lnTo>
                    <a:pt x="49278" y="344584"/>
                  </a:lnTo>
                  <a:cubicBezTo>
                    <a:pt x="22063" y="344584"/>
                    <a:pt x="0" y="322521"/>
                    <a:pt x="0" y="295305"/>
                  </a:cubicBezTo>
                  <a:lnTo>
                    <a:pt x="0" y="49278"/>
                  </a:lnTo>
                  <a:cubicBezTo>
                    <a:pt x="0" y="22063"/>
                    <a:pt x="22063" y="0"/>
                    <a:pt x="49278" y="0"/>
                  </a:cubicBezTo>
                  <a:close/>
                </a:path>
              </a:pathLst>
            </a:custGeom>
            <a:solidFill>
              <a:srgbClr val="79C1D5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19050"/>
              <a:ext cx="331021" cy="325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274852" y="3600965"/>
            <a:ext cx="1507696" cy="729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1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922193" y="5237394"/>
            <a:ext cx="1507696" cy="729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2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274852" y="7070208"/>
            <a:ext cx="1507696" cy="729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3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22193" y="8480957"/>
            <a:ext cx="1507696" cy="729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7766110" y="964605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21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17256695" y="1234223"/>
            <a:ext cx="828503" cy="828503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3/3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109922" y="2443441"/>
            <a:ext cx="10371120" cy="63245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400000">
            <a:off x="-2010387" y="1785558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29" y="0"/>
                </a:lnTo>
                <a:lnTo>
                  <a:pt x="10511829" y="6491055"/>
                </a:lnTo>
                <a:lnTo>
                  <a:pt x="0" y="6491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97311" y="395944"/>
            <a:ext cx="2024987" cy="2047497"/>
            <a:chOff x="0" y="0"/>
            <a:chExt cx="2699982" cy="272999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5362" y="114300"/>
                <a:ext cx="653140" cy="62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I</a:t>
                </a:r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-11255" y="4226354"/>
            <a:ext cx="6121059" cy="147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NỘI DUNG 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6491160" y="4848225"/>
            <a:ext cx="9989882" cy="14288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6300946" y="7438647"/>
            <a:ext cx="10180096" cy="9525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05919" y="2800728"/>
            <a:ext cx="2047497" cy="2047497"/>
            <a:chOff x="0" y="0"/>
            <a:chExt cx="2729996" cy="27299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29996" cy="2729996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24738" y="324738"/>
              <a:ext cx="2080520" cy="208052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7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II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805919" y="5391150"/>
            <a:ext cx="2047497" cy="2047497"/>
            <a:chOff x="0" y="0"/>
            <a:chExt cx="2729996" cy="27299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29996" cy="272999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24738" y="324738"/>
              <a:ext cx="2080520" cy="208052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III</a:t>
                </a:r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5506364" y="7657722"/>
            <a:ext cx="2047497" cy="2047497"/>
            <a:chOff x="0" y="0"/>
            <a:chExt cx="2729996" cy="272999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29996" cy="2729996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24738" y="324738"/>
              <a:ext cx="2080520" cy="208052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7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IV</a:t>
                </a:r>
              </a:p>
            </p:txBody>
          </p:sp>
        </p:grpSp>
      </p:grpSp>
      <p:sp>
        <p:nvSpPr>
          <p:cNvPr id="35" name="AutoShape 35"/>
          <p:cNvSpPr/>
          <p:nvPr/>
        </p:nvSpPr>
        <p:spPr>
          <a:xfrm flipV="1">
            <a:off x="5986047" y="9705219"/>
            <a:ext cx="10494995" cy="28575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36"/>
          <p:cNvSpPr txBox="1"/>
          <p:nvPr/>
        </p:nvSpPr>
        <p:spPr>
          <a:xfrm>
            <a:off x="7122298" y="933686"/>
            <a:ext cx="6099949" cy="75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440"/>
              </a:lnSpc>
              <a:spcBef>
                <a:spcPct val="0"/>
              </a:spcBef>
            </a:pPr>
            <a:r>
              <a:rPr lang="en-US" sz="4600" b="1" u="none" strike="noStrike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TỔNG QUAN ĐỀ TÀI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853416" y="3382834"/>
            <a:ext cx="9062984" cy="75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440"/>
              </a:lnSpc>
              <a:spcBef>
                <a:spcPct val="0"/>
              </a:spcBef>
            </a:pPr>
            <a:r>
              <a:rPr lang="en-US" sz="46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HIỆN THỰC HÓA NGHIÊN CỨU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964918" y="5973256"/>
            <a:ext cx="6512272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40"/>
              </a:lnSpc>
              <a:spcBef>
                <a:spcPct val="0"/>
              </a:spcBef>
            </a:pPr>
            <a:r>
              <a:rPr lang="en-US" sz="46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KẾT QUẢ NGHIÊN CỨU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13326" y="8239828"/>
            <a:ext cx="2910483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40"/>
              </a:lnSpc>
              <a:spcBef>
                <a:spcPct val="0"/>
              </a:spcBef>
            </a:pPr>
            <a:r>
              <a:rPr lang="en-US" sz="4600" b="1" u="none" strike="noStrike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KẾT LUẬN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844561" y="965759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4145" y="0"/>
            <a:ext cx="20409103" cy="1443068"/>
          </a:xfrm>
          <a:custGeom>
            <a:avLst/>
            <a:gdLst/>
            <a:ahLst/>
            <a:cxnLst/>
            <a:rect l="l" t="t" r="r" b="b"/>
            <a:pathLst>
              <a:path w="20409103" h="1443068">
                <a:moveTo>
                  <a:pt x="0" y="0"/>
                </a:moveTo>
                <a:lnTo>
                  <a:pt x="20409103" y="0"/>
                </a:lnTo>
                <a:lnTo>
                  <a:pt x="20409103" y="1443068"/>
                </a:lnTo>
                <a:lnTo>
                  <a:pt x="0" y="1443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1455733" y="8843932"/>
            <a:ext cx="20409103" cy="1443068"/>
          </a:xfrm>
          <a:custGeom>
            <a:avLst/>
            <a:gdLst/>
            <a:ahLst/>
            <a:cxnLst/>
            <a:rect l="l" t="t" r="r" b="b"/>
            <a:pathLst>
              <a:path w="20409103" h="1443068">
                <a:moveTo>
                  <a:pt x="20409103" y="1443068"/>
                </a:moveTo>
                <a:lnTo>
                  <a:pt x="0" y="1443068"/>
                </a:lnTo>
                <a:lnTo>
                  <a:pt x="0" y="0"/>
                </a:lnTo>
                <a:lnTo>
                  <a:pt x="20409103" y="0"/>
                </a:lnTo>
                <a:lnTo>
                  <a:pt x="20409103" y="14430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3698" y="4072071"/>
            <a:ext cx="16345862" cy="123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15"/>
              </a:lnSpc>
              <a:spcBef>
                <a:spcPct val="0"/>
              </a:spcBef>
            </a:pPr>
            <a:r>
              <a:rPr lang="en-US" sz="8799" b="1" u="none" strike="noStrike">
                <a:solidFill>
                  <a:srgbClr val="03306C"/>
                </a:solidFill>
                <a:latin typeface="Aileron Bold"/>
                <a:ea typeface="Aileron Bold"/>
                <a:cs typeface="Aileron Bold"/>
                <a:sym typeface="Aileron Bold"/>
              </a:rPr>
              <a:t>EM XIN CHÂN THÀNH CẢM 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138883"/>
            <a:ext cx="16354095" cy="123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15"/>
              </a:lnSpc>
              <a:spcBef>
                <a:spcPct val="0"/>
              </a:spcBef>
            </a:pPr>
            <a:r>
              <a:rPr lang="en-US" sz="8799" b="1" u="none" strike="noStrike">
                <a:solidFill>
                  <a:srgbClr val="03306C"/>
                </a:solidFill>
                <a:latin typeface="Aileron Bold"/>
                <a:ea typeface="Aileron Bold"/>
                <a:cs typeface="Aileron Bold"/>
                <a:sym typeface="Aileron Bold"/>
              </a:rPr>
              <a:t>HỘI ĐỒNG ĐÃ THEO DÕI !</a:t>
            </a:r>
          </a:p>
        </p:txBody>
      </p:sp>
      <p:sp>
        <p:nvSpPr>
          <p:cNvPr id="6" name="Freeform 6"/>
          <p:cNvSpPr/>
          <p:nvPr/>
        </p:nvSpPr>
        <p:spPr>
          <a:xfrm>
            <a:off x="3608945" y="1111137"/>
            <a:ext cx="1568663" cy="1568663"/>
          </a:xfrm>
          <a:custGeom>
            <a:avLst/>
            <a:gdLst/>
            <a:ahLst/>
            <a:cxnLst/>
            <a:rect l="l" t="t" r="r" b="b"/>
            <a:pathLst>
              <a:path w="1568663" h="1568663">
                <a:moveTo>
                  <a:pt x="0" y="0"/>
                </a:moveTo>
                <a:lnTo>
                  <a:pt x="1568663" y="0"/>
                </a:lnTo>
                <a:lnTo>
                  <a:pt x="1568663" y="1568663"/>
                </a:lnTo>
                <a:lnTo>
                  <a:pt x="0" y="15686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08945" y="1307458"/>
            <a:ext cx="11193605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E4990"/>
                </a:solidFill>
                <a:latin typeface="Inter Bold"/>
                <a:ea typeface="Inter Bold"/>
                <a:cs typeface="Inter Bold"/>
                <a:sym typeface="Inter Bold"/>
              </a:rPr>
              <a:t>TRƯỜNG ĐẠI HỌC TRÀ VINH</a:t>
            </a:r>
          </a:p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E4990"/>
                </a:solidFill>
                <a:latin typeface="Inter Bold"/>
                <a:ea typeface="Inter Bold"/>
                <a:cs typeface="Inter Bold"/>
                <a:sym typeface="Inter Bold"/>
              </a:rPr>
              <a:t>TRƯỜNG KỸ THUẬT VÀ CÔNG NGHỆ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89256" y="4952"/>
            <a:ext cx="2024987" cy="2047497"/>
            <a:chOff x="0" y="0"/>
            <a:chExt cx="2699982" cy="27299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</a:t>
                </a:r>
              </a:p>
            </p:txBody>
          </p:sp>
        </p:grpSp>
      </p:grpSp>
      <p:sp>
        <p:nvSpPr>
          <p:cNvPr id="21" name="AutoShape 21"/>
          <p:cNvSpPr/>
          <p:nvPr/>
        </p:nvSpPr>
        <p:spPr>
          <a:xfrm flipV="1">
            <a:off x="5389260" y="1431956"/>
            <a:ext cx="8424798" cy="34671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3181514" y="2259493"/>
            <a:ext cx="154731" cy="8027507"/>
            <a:chOff x="0" y="0"/>
            <a:chExt cx="40752" cy="211424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752" cy="2114241"/>
            </a:xfrm>
            <a:custGeom>
              <a:avLst/>
              <a:gdLst/>
              <a:ahLst/>
              <a:cxnLst/>
              <a:rect l="l" t="t" r="r" b="b"/>
              <a:pathLst>
                <a:path w="40752" h="2114241">
                  <a:moveTo>
                    <a:pt x="0" y="0"/>
                  </a:moveTo>
                  <a:lnTo>
                    <a:pt x="40752" y="0"/>
                  </a:lnTo>
                  <a:lnTo>
                    <a:pt x="40752" y="2114241"/>
                  </a:lnTo>
                  <a:lnTo>
                    <a:pt x="0" y="2114241"/>
                  </a:ln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40752" cy="2095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335968" y="2662048"/>
            <a:ext cx="2410799" cy="1140494"/>
            <a:chOff x="0" y="0"/>
            <a:chExt cx="634943" cy="3003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4943" cy="300377"/>
            </a:xfrm>
            <a:custGeom>
              <a:avLst/>
              <a:gdLst/>
              <a:ahLst/>
              <a:cxnLst/>
              <a:rect l="l" t="t" r="r" b="b"/>
              <a:pathLst>
                <a:path w="634943" h="300377">
                  <a:moveTo>
                    <a:pt x="0" y="0"/>
                  </a:moveTo>
                  <a:lnTo>
                    <a:pt x="431743" y="0"/>
                  </a:lnTo>
                  <a:lnTo>
                    <a:pt x="634943" y="150189"/>
                  </a:lnTo>
                  <a:lnTo>
                    <a:pt x="431743" y="300377"/>
                  </a:lnTo>
                  <a:lnTo>
                    <a:pt x="0" y="300377"/>
                  </a:lnTo>
                  <a:lnTo>
                    <a:pt x="203200" y="150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AF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77800" y="19050"/>
              <a:ext cx="380943" cy="281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0"/>
                </a:lnSpc>
              </a:pPr>
              <a:r>
                <a:rPr lang="en-US" sz="3663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335968" y="4573253"/>
            <a:ext cx="2410799" cy="1140494"/>
            <a:chOff x="0" y="0"/>
            <a:chExt cx="634943" cy="30037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4943" cy="300377"/>
            </a:xfrm>
            <a:custGeom>
              <a:avLst/>
              <a:gdLst/>
              <a:ahLst/>
              <a:cxnLst/>
              <a:rect l="l" t="t" r="r" b="b"/>
              <a:pathLst>
                <a:path w="634943" h="300377">
                  <a:moveTo>
                    <a:pt x="0" y="0"/>
                  </a:moveTo>
                  <a:lnTo>
                    <a:pt x="431743" y="0"/>
                  </a:lnTo>
                  <a:lnTo>
                    <a:pt x="634943" y="150189"/>
                  </a:lnTo>
                  <a:lnTo>
                    <a:pt x="431743" y="300377"/>
                  </a:lnTo>
                  <a:lnTo>
                    <a:pt x="0" y="300377"/>
                  </a:lnTo>
                  <a:lnTo>
                    <a:pt x="203200" y="150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AF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77800" y="19050"/>
              <a:ext cx="380943" cy="281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0"/>
                </a:lnSpc>
              </a:pPr>
              <a:r>
                <a:rPr lang="en-US" sz="3663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89960" y="6485272"/>
            <a:ext cx="2556807" cy="1140494"/>
            <a:chOff x="0" y="0"/>
            <a:chExt cx="673398" cy="30037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73398" cy="300377"/>
            </a:xfrm>
            <a:custGeom>
              <a:avLst/>
              <a:gdLst/>
              <a:ahLst/>
              <a:cxnLst/>
              <a:rect l="l" t="t" r="r" b="b"/>
              <a:pathLst>
                <a:path w="673398" h="300377">
                  <a:moveTo>
                    <a:pt x="0" y="0"/>
                  </a:moveTo>
                  <a:lnTo>
                    <a:pt x="470198" y="0"/>
                  </a:lnTo>
                  <a:lnTo>
                    <a:pt x="673398" y="150189"/>
                  </a:lnTo>
                  <a:lnTo>
                    <a:pt x="470198" y="300377"/>
                  </a:lnTo>
                  <a:lnTo>
                    <a:pt x="0" y="300377"/>
                  </a:lnTo>
                  <a:lnTo>
                    <a:pt x="203200" y="150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AF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77800" y="19050"/>
              <a:ext cx="419398" cy="281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0"/>
                </a:lnSpc>
              </a:pPr>
              <a:r>
                <a:rPr lang="en-US" sz="3663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189960" y="8235366"/>
            <a:ext cx="2556807" cy="1140494"/>
            <a:chOff x="0" y="0"/>
            <a:chExt cx="673398" cy="30037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73398" cy="300377"/>
            </a:xfrm>
            <a:custGeom>
              <a:avLst/>
              <a:gdLst/>
              <a:ahLst/>
              <a:cxnLst/>
              <a:rect l="l" t="t" r="r" b="b"/>
              <a:pathLst>
                <a:path w="673398" h="300377">
                  <a:moveTo>
                    <a:pt x="0" y="0"/>
                  </a:moveTo>
                  <a:lnTo>
                    <a:pt x="470198" y="0"/>
                  </a:lnTo>
                  <a:lnTo>
                    <a:pt x="673398" y="150189"/>
                  </a:lnTo>
                  <a:lnTo>
                    <a:pt x="470198" y="300377"/>
                  </a:lnTo>
                  <a:lnTo>
                    <a:pt x="0" y="300377"/>
                  </a:lnTo>
                  <a:lnTo>
                    <a:pt x="203200" y="150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AF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77800" y="19050"/>
              <a:ext cx="419398" cy="281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0"/>
                </a:lnSpc>
              </a:pPr>
              <a:r>
                <a:rPr lang="en-US" sz="3663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sp>
        <p:nvSpPr>
          <p:cNvPr id="37" name="Freeform 37"/>
          <p:cNvSpPr/>
          <p:nvPr/>
        </p:nvSpPr>
        <p:spPr>
          <a:xfrm rot="7131388" flipV="1">
            <a:off x="11556546" y="3405607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6635581"/>
                </a:moveTo>
                <a:lnTo>
                  <a:pt x="12716270" y="6635581"/>
                </a:lnTo>
                <a:lnTo>
                  <a:pt x="12716270" y="0"/>
                </a:lnTo>
                <a:lnTo>
                  <a:pt x="0" y="0"/>
                </a:lnTo>
                <a:lnTo>
                  <a:pt x="0" y="6635581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8" name="Group 38"/>
          <p:cNvGrpSpPr/>
          <p:nvPr/>
        </p:nvGrpSpPr>
        <p:grpSpPr>
          <a:xfrm>
            <a:off x="16004925" y="871320"/>
            <a:ext cx="828503" cy="828503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1/5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6446997" y="413168"/>
            <a:ext cx="6360790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TỔNG QUAN ĐỀ TÀI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230334" y="2811926"/>
            <a:ext cx="5967107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3306C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Lý do chọn đề tài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230334" y="4742140"/>
            <a:ext cx="6664918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3306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ileron"/>
              </a:rPr>
              <a:t>Mục tiêu nghiên cứu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19076" y="6637672"/>
            <a:ext cx="6890018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3306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ileron"/>
              </a:rPr>
              <a:t>Đối tượng nghiên cứu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264201" y="8356040"/>
            <a:ext cx="7047589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3306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ileron"/>
              </a:rPr>
              <a:t>Phương pháp thực hiện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914681" y="962492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3306C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89256" y="4952"/>
            <a:ext cx="2024987" cy="2047497"/>
            <a:chOff x="0" y="0"/>
            <a:chExt cx="2699982" cy="27299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</a:t>
                </a:r>
              </a:p>
            </p:txBody>
          </p:sp>
        </p:grpSp>
      </p:grpSp>
      <p:sp>
        <p:nvSpPr>
          <p:cNvPr id="21" name="AutoShape 21"/>
          <p:cNvSpPr/>
          <p:nvPr/>
        </p:nvSpPr>
        <p:spPr>
          <a:xfrm flipV="1">
            <a:off x="5389260" y="1431956"/>
            <a:ext cx="8424798" cy="34671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35138" y="1346371"/>
            <a:ext cx="6815404" cy="1726412"/>
            <a:chOff x="0" y="0"/>
            <a:chExt cx="9087205" cy="230188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986572"/>
              <a:ext cx="9087205" cy="1315310"/>
              <a:chOff x="0" y="0"/>
              <a:chExt cx="1795003" cy="2598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6909" y="0"/>
                <a:ext cx="1761185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1761185" h="259814">
                    <a:moveTo>
                      <a:pt x="1539680" y="0"/>
                    </a:moveTo>
                    <a:lnTo>
                      <a:pt x="18305" y="0"/>
                    </a:lnTo>
                    <a:cubicBezTo>
                      <a:pt x="11741" y="0"/>
                      <a:pt x="5752" y="3743"/>
                      <a:pt x="2876" y="9644"/>
                    </a:cubicBezTo>
                    <a:cubicBezTo>
                      <a:pt x="0" y="15544"/>
                      <a:pt x="741" y="22568"/>
                      <a:pt x="4785" y="27738"/>
                    </a:cubicBezTo>
                    <a:lnTo>
                      <a:pt x="164597" y="232076"/>
                    </a:lnTo>
                    <a:cubicBezTo>
                      <a:pt x="178290" y="249584"/>
                      <a:pt x="199279" y="259814"/>
                      <a:pt x="221505" y="259814"/>
                    </a:cubicBezTo>
                    <a:lnTo>
                      <a:pt x="1742880" y="259814"/>
                    </a:lnTo>
                    <a:cubicBezTo>
                      <a:pt x="1749444" y="259814"/>
                      <a:pt x="1755433" y="256071"/>
                      <a:pt x="1758309" y="250171"/>
                    </a:cubicBezTo>
                    <a:cubicBezTo>
                      <a:pt x="1761185" y="244270"/>
                      <a:pt x="1760444" y="237246"/>
                      <a:pt x="1756400" y="232076"/>
                    </a:cubicBezTo>
                    <a:lnTo>
                      <a:pt x="1596588" y="27738"/>
                    </a:lnTo>
                    <a:cubicBezTo>
                      <a:pt x="1582896" y="10231"/>
                      <a:pt x="1561906" y="0"/>
                      <a:pt x="1539680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01600" y="19050"/>
                <a:ext cx="1591803" cy="2407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9382" y="0"/>
              <a:ext cx="2057400" cy="2057400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5"/>
                  </a:lnSpc>
                </a:pPr>
                <a:r>
                  <a:rPr lang="en-US" sz="4200" b="1">
                    <a:solidFill>
                      <a:srgbClr val="023A8C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01</a:t>
                </a: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058082" y="1156336"/>
              <a:ext cx="7956142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1">
                  <a:solidFill>
                    <a:srgbClr val="FCFEFF"/>
                  </a:solidFill>
                  <a:latin typeface="Times New Roman" panose="02020603050405020304" pitchFamily="18" charset="0"/>
                  <a:ea typeface="Aileron Bold"/>
                  <a:cs typeface="Times New Roman" panose="02020603050405020304" pitchFamily="18" charset="0"/>
                  <a:sym typeface="Aileron Bold"/>
                </a:rPr>
                <a:t>Lý do chọn đề tài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 rot="2700000">
            <a:off x="738048" y="4785192"/>
            <a:ext cx="3563610" cy="3563610"/>
            <a:chOff x="0" y="0"/>
            <a:chExt cx="938564" cy="93856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38564" cy="938564"/>
            </a:xfrm>
            <a:custGeom>
              <a:avLst/>
              <a:gdLst/>
              <a:ahLst/>
              <a:cxnLst/>
              <a:rect l="l" t="t" r="r" b="b"/>
              <a:pathLst>
                <a:path w="938564" h="938564">
                  <a:moveTo>
                    <a:pt x="110797" y="0"/>
                  </a:moveTo>
                  <a:lnTo>
                    <a:pt x="827767" y="0"/>
                  </a:lnTo>
                  <a:cubicBezTo>
                    <a:pt x="888958" y="0"/>
                    <a:pt x="938564" y="49606"/>
                    <a:pt x="938564" y="110797"/>
                  </a:cubicBezTo>
                  <a:lnTo>
                    <a:pt x="938564" y="827767"/>
                  </a:lnTo>
                  <a:cubicBezTo>
                    <a:pt x="938564" y="888958"/>
                    <a:pt x="888958" y="938564"/>
                    <a:pt x="827767" y="938564"/>
                  </a:cubicBezTo>
                  <a:lnTo>
                    <a:pt x="110797" y="938564"/>
                  </a:lnTo>
                  <a:cubicBezTo>
                    <a:pt x="49606" y="938564"/>
                    <a:pt x="0" y="888958"/>
                    <a:pt x="0" y="827767"/>
                  </a:cubicBezTo>
                  <a:lnTo>
                    <a:pt x="0" y="110797"/>
                  </a:lnTo>
                  <a:cubicBezTo>
                    <a:pt x="0" y="49606"/>
                    <a:pt x="49606" y="0"/>
                    <a:pt x="11079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938564" cy="919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2700000">
            <a:off x="1466091" y="4756617"/>
            <a:ext cx="3563610" cy="3563610"/>
            <a:chOff x="0" y="0"/>
            <a:chExt cx="938564" cy="9385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38564" cy="938564"/>
            </a:xfrm>
            <a:custGeom>
              <a:avLst/>
              <a:gdLst/>
              <a:ahLst/>
              <a:cxnLst/>
              <a:rect l="l" t="t" r="r" b="b"/>
              <a:pathLst>
                <a:path w="938564" h="938564">
                  <a:moveTo>
                    <a:pt x="110797" y="0"/>
                  </a:moveTo>
                  <a:lnTo>
                    <a:pt x="827767" y="0"/>
                  </a:lnTo>
                  <a:cubicBezTo>
                    <a:pt x="888958" y="0"/>
                    <a:pt x="938564" y="49606"/>
                    <a:pt x="938564" y="110797"/>
                  </a:cubicBezTo>
                  <a:lnTo>
                    <a:pt x="938564" y="827767"/>
                  </a:lnTo>
                  <a:cubicBezTo>
                    <a:pt x="938564" y="888958"/>
                    <a:pt x="888958" y="938564"/>
                    <a:pt x="827767" y="938564"/>
                  </a:cubicBezTo>
                  <a:lnTo>
                    <a:pt x="110797" y="938564"/>
                  </a:lnTo>
                  <a:cubicBezTo>
                    <a:pt x="49606" y="938564"/>
                    <a:pt x="0" y="888958"/>
                    <a:pt x="0" y="827767"/>
                  </a:cubicBezTo>
                  <a:lnTo>
                    <a:pt x="0" y="110797"/>
                  </a:lnTo>
                  <a:cubicBezTo>
                    <a:pt x="0" y="49606"/>
                    <a:pt x="49606" y="0"/>
                    <a:pt x="110797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938564" cy="919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720503" y="3466692"/>
            <a:ext cx="11586160" cy="1453010"/>
            <a:chOff x="0" y="0"/>
            <a:chExt cx="3051499" cy="38268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051499" cy="382686"/>
            </a:xfrm>
            <a:custGeom>
              <a:avLst/>
              <a:gdLst/>
              <a:ahLst/>
              <a:cxnLst/>
              <a:rect l="l" t="t" r="r" b="b"/>
              <a:pathLst>
                <a:path w="3051499" h="382686">
                  <a:moveTo>
                    <a:pt x="24055" y="0"/>
                  </a:moveTo>
                  <a:lnTo>
                    <a:pt x="3027444" y="0"/>
                  </a:lnTo>
                  <a:cubicBezTo>
                    <a:pt x="3033823" y="0"/>
                    <a:pt x="3039942" y="2534"/>
                    <a:pt x="3044453" y="7046"/>
                  </a:cubicBezTo>
                  <a:cubicBezTo>
                    <a:pt x="3048964" y="11557"/>
                    <a:pt x="3051499" y="17675"/>
                    <a:pt x="3051499" y="24055"/>
                  </a:cubicBezTo>
                  <a:lnTo>
                    <a:pt x="3051499" y="358630"/>
                  </a:lnTo>
                  <a:cubicBezTo>
                    <a:pt x="3051499" y="365010"/>
                    <a:pt x="3048964" y="371129"/>
                    <a:pt x="3044453" y="375640"/>
                  </a:cubicBezTo>
                  <a:cubicBezTo>
                    <a:pt x="3039942" y="380151"/>
                    <a:pt x="3033823" y="382686"/>
                    <a:pt x="3027444" y="382686"/>
                  </a:cubicBezTo>
                  <a:lnTo>
                    <a:pt x="24055" y="382686"/>
                  </a:lnTo>
                  <a:cubicBezTo>
                    <a:pt x="17675" y="382686"/>
                    <a:pt x="11557" y="380151"/>
                    <a:pt x="7046" y="375640"/>
                  </a:cubicBezTo>
                  <a:cubicBezTo>
                    <a:pt x="2534" y="371129"/>
                    <a:pt x="0" y="365010"/>
                    <a:pt x="0" y="358630"/>
                  </a:cubicBezTo>
                  <a:lnTo>
                    <a:pt x="0" y="24055"/>
                  </a:lnTo>
                  <a:cubicBezTo>
                    <a:pt x="0" y="17675"/>
                    <a:pt x="2534" y="11557"/>
                    <a:pt x="7046" y="7046"/>
                  </a:cubicBezTo>
                  <a:cubicBezTo>
                    <a:pt x="11557" y="2534"/>
                    <a:pt x="17675" y="0"/>
                    <a:pt x="24055" y="0"/>
                  </a:cubicBezTo>
                  <a:close/>
                </a:path>
              </a:pathLst>
            </a:custGeom>
            <a:solidFill>
              <a:srgbClr val="F0E19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9525"/>
              <a:ext cx="3051499" cy="373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36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6446997" y="413168"/>
            <a:ext cx="6033642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TỔNG QUAN ĐỀ TÀI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63913" y="6196158"/>
            <a:ext cx="4603836" cy="65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Lý do chọn đề tài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037251" y="3564075"/>
            <a:ext cx="11127505" cy="106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7"/>
              </a:lnSpc>
            </a:pPr>
            <a:r>
              <a:rPr lang="en-US" sz="2712">
                <a:solidFill>
                  <a:srgbClr val="03142C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Quy trình thủ công gây mất thời gian, dễ sai sót, làm giảm hiệu suất làm việc của cán bộ và người dùng</a:t>
            </a:r>
          </a:p>
        </p:txBody>
      </p:sp>
      <p:sp>
        <p:nvSpPr>
          <p:cNvPr id="42" name="AutoShape 42"/>
          <p:cNvSpPr/>
          <p:nvPr/>
        </p:nvSpPr>
        <p:spPr>
          <a:xfrm flipH="1" flipV="1">
            <a:off x="3247896" y="4219784"/>
            <a:ext cx="2421462" cy="10254"/>
          </a:xfrm>
          <a:prstGeom prst="line">
            <a:avLst/>
          </a:prstGeom>
          <a:ln w="57150" cap="flat">
            <a:solidFill>
              <a:srgbClr val="004AAD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6446997" y="5733317"/>
            <a:ext cx="11025495" cy="1368832"/>
            <a:chOff x="0" y="0"/>
            <a:chExt cx="2903834" cy="36051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903834" cy="360515"/>
            </a:xfrm>
            <a:custGeom>
              <a:avLst/>
              <a:gdLst/>
              <a:ahLst/>
              <a:cxnLst/>
              <a:rect l="l" t="t" r="r" b="b"/>
              <a:pathLst>
                <a:path w="2903834" h="360515">
                  <a:moveTo>
                    <a:pt x="25279" y="0"/>
                  </a:moveTo>
                  <a:lnTo>
                    <a:pt x="2878556" y="0"/>
                  </a:lnTo>
                  <a:cubicBezTo>
                    <a:pt x="2885260" y="0"/>
                    <a:pt x="2891690" y="2663"/>
                    <a:pt x="2896430" y="7404"/>
                  </a:cubicBezTo>
                  <a:cubicBezTo>
                    <a:pt x="2901171" y="12145"/>
                    <a:pt x="2903834" y="18574"/>
                    <a:pt x="2903834" y="25279"/>
                  </a:cubicBezTo>
                  <a:lnTo>
                    <a:pt x="2903834" y="335237"/>
                  </a:lnTo>
                  <a:cubicBezTo>
                    <a:pt x="2903834" y="341941"/>
                    <a:pt x="2901171" y="348371"/>
                    <a:pt x="2896430" y="353112"/>
                  </a:cubicBezTo>
                  <a:cubicBezTo>
                    <a:pt x="2891690" y="357852"/>
                    <a:pt x="2885260" y="360515"/>
                    <a:pt x="2878556" y="360515"/>
                  </a:cubicBezTo>
                  <a:lnTo>
                    <a:pt x="25279" y="360515"/>
                  </a:lnTo>
                  <a:cubicBezTo>
                    <a:pt x="18574" y="360515"/>
                    <a:pt x="12145" y="357852"/>
                    <a:pt x="7404" y="353112"/>
                  </a:cubicBezTo>
                  <a:cubicBezTo>
                    <a:pt x="2663" y="348371"/>
                    <a:pt x="0" y="341941"/>
                    <a:pt x="0" y="335237"/>
                  </a:cubicBezTo>
                  <a:lnTo>
                    <a:pt x="0" y="25279"/>
                  </a:lnTo>
                  <a:cubicBezTo>
                    <a:pt x="0" y="18574"/>
                    <a:pt x="2663" y="12145"/>
                    <a:pt x="7404" y="7404"/>
                  </a:cubicBezTo>
                  <a:cubicBezTo>
                    <a:pt x="12145" y="2663"/>
                    <a:pt x="18574" y="0"/>
                    <a:pt x="25279" y="0"/>
                  </a:cubicBezTo>
                  <a:close/>
                </a:path>
              </a:pathLst>
            </a:custGeom>
            <a:solidFill>
              <a:srgbClr val="F0E19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9525"/>
              <a:ext cx="2903834" cy="35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36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6713104" y="5883082"/>
            <a:ext cx="10546196" cy="106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67"/>
              </a:lnSpc>
              <a:spcBef>
                <a:spcPct val="0"/>
              </a:spcBef>
            </a:pPr>
            <a:r>
              <a:rPr lang="en-US" sz="2712">
                <a:solidFill>
                  <a:srgbClr val="03142C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Hệ thố</a:t>
            </a:r>
            <a:r>
              <a:rPr lang="en-US" sz="2712" u="none" strike="noStrike">
                <a:solidFill>
                  <a:srgbClr val="03142C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ng chưa tích hợp công nghệ như mã QR, chatbot, khiến việc tìm kiếm và mượn trả sách còn hạn chế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6845049" y="1177480"/>
            <a:ext cx="828503" cy="828503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2/5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5744185" y="8099249"/>
            <a:ext cx="11538796" cy="1359248"/>
            <a:chOff x="0" y="0"/>
            <a:chExt cx="3039025" cy="35799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039025" cy="357991"/>
            </a:xfrm>
            <a:custGeom>
              <a:avLst/>
              <a:gdLst/>
              <a:ahLst/>
              <a:cxnLst/>
              <a:rect l="l" t="t" r="r" b="b"/>
              <a:pathLst>
                <a:path w="3039025" h="357991">
                  <a:moveTo>
                    <a:pt x="24154" y="0"/>
                  </a:moveTo>
                  <a:lnTo>
                    <a:pt x="3014870" y="0"/>
                  </a:lnTo>
                  <a:cubicBezTo>
                    <a:pt x="3021277" y="0"/>
                    <a:pt x="3027420" y="2545"/>
                    <a:pt x="3031950" y="7075"/>
                  </a:cubicBezTo>
                  <a:cubicBezTo>
                    <a:pt x="3036480" y="11604"/>
                    <a:pt x="3039025" y="17748"/>
                    <a:pt x="3039025" y="24154"/>
                  </a:cubicBezTo>
                  <a:lnTo>
                    <a:pt x="3039025" y="333837"/>
                  </a:lnTo>
                  <a:cubicBezTo>
                    <a:pt x="3039025" y="340243"/>
                    <a:pt x="3036480" y="346387"/>
                    <a:pt x="3031950" y="350917"/>
                  </a:cubicBezTo>
                  <a:cubicBezTo>
                    <a:pt x="3027420" y="355446"/>
                    <a:pt x="3021277" y="357991"/>
                    <a:pt x="3014870" y="357991"/>
                  </a:cubicBezTo>
                  <a:lnTo>
                    <a:pt x="24154" y="357991"/>
                  </a:lnTo>
                  <a:cubicBezTo>
                    <a:pt x="17748" y="357991"/>
                    <a:pt x="11604" y="355446"/>
                    <a:pt x="7075" y="350917"/>
                  </a:cubicBezTo>
                  <a:cubicBezTo>
                    <a:pt x="2545" y="346387"/>
                    <a:pt x="0" y="340243"/>
                    <a:pt x="0" y="333837"/>
                  </a:cubicBezTo>
                  <a:lnTo>
                    <a:pt x="0" y="24154"/>
                  </a:lnTo>
                  <a:cubicBezTo>
                    <a:pt x="0" y="17748"/>
                    <a:pt x="2545" y="11604"/>
                    <a:pt x="7075" y="7075"/>
                  </a:cubicBezTo>
                  <a:cubicBezTo>
                    <a:pt x="11604" y="2545"/>
                    <a:pt x="17748" y="0"/>
                    <a:pt x="24154" y="0"/>
                  </a:cubicBezTo>
                  <a:close/>
                </a:path>
              </a:pathLst>
            </a:custGeom>
            <a:solidFill>
              <a:srgbClr val="F0E190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9525"/>
              <a:ext cx="3039025" cy="348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36"/>
                </a:lnSpc>
              </a:pPr>
              <a:endParaRPr/>
            </a:p>
          </p:txBody>
        </p:sp>
      </p:grpSp>
      <p:sp>
        <p:nvSpPr>
          <p:cNvPr id="53" name="AutoShape 53"/>
          <p:cNvSpPr/>
          <p:nvPr/>
        </p:nvSpPr>
        <p:spPr>
          <a:xfrm flipH="1">
            <a:off x="5551306" y="6417733"/>
            <a:ext cx="895691" cy="4"/>
          </a:xfrm>
          <a:prstGeom prst="line">
            <a:avLst/>
          </a:prstGeom>
          <a:ln w="57150" cap="flat">
            <a:solidFill>
              <a:srgbClr val="004AAD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4" name="TextBox 54"/>
          <p:cNvSpPr txBox="1"/>
          <p:nvPr/>
        </p:nvSpPr>
        <p:spPr>
          <a:xfrm>
            <a:off x="5896617" y="8226099"/>
            <a:ext cx="11362683" cy="106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67"/>
              </a:lnSpc>
              <a:spcBef>
                <a:spcPct val="0"/>
              </a:spcBef>
            </a:pPr>
            <a:r>
              <a:rPr lang="en-US" sz="2712">
                <a:solidFill>
                  <a:srgbClr val="03142C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Quả</a:t>
            </a:r>
            <a:r>
              <a:rPr lang="en-US" sz="2712" u="none" strike="noStrike">
                <a:solidFill>
                  <a:srgbClr val="03142C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n lý sách quá hạn, kiểm kê và thống kê vẫn thủ công, làm tăng gánh nặng cho nhân viên thư viện</a:t>
            </a:r>
          </a:p>
        </p:txBody>
      </p:sp>
      <p:sp>
        <p:nvSpPr>
          <p:cNvPr id="55" name="AutoShape 55"/>
          <p:cNvSpPr/>
          <p:nvPr/>
        </p:nvSpPr>
        <p:spPr>
          <a:xfrm flipH="1">
            <a:off x="3269240" y="8778873"/>
            <a:ext cx="2474945" cy="77718"/>
          </a:xfrm>
          <a:prstGeom prst="line">
            <a:avLst/>
          </a:prstGeom>
          <a:ln w="57150" cap="flat">
            <a:solidFill>
              <a:srgbClr val="004AAD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6" name="TextBox 56"/>
          <p:cNvSpPr txBox="1"/>
          <p:nvPr/>
        </p:nvSpPr>
        <p:spPr>
          <a:xfrm>
            <a:off x="17980130" y="978645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89256" y="4952"/>
            <a:ext cx="2024987" cy="2047497"/>
            <a:chOff x="0" y="0"/>
            <a:chExt cx="2699982" cy="27299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</a:t>
                </a:r>
              </a:p>
            </p:txBody>
          </p:sp>
        </p:grpSp>
      </p:grpSp>
      <p:sp>
        <p:nvSpPr>
          <p:cNvPr id="21" name="AutoShape 21"/>
          <p:cNvSpPr/>
          <p:nvPr/>
        </p:nvSpPr>
        <p:spPr>
          <a:xfrm flipV="1">
            <a:off x="5389260" y="1431956"/>
            <a:ext cx="8424798" cy="34671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35138" y="2086300"/>
            <a:ext cx="7017994" cy="986483"/>
            <a:chOff x="0" y="0"/>
            <a:chExt cx="1848361" cy="259814"/>
          </a:xfrm>
        </p:grpSpPr>
        <p:sp>
          <p:nvSpPr>
            <p:cNvPr id="23" name="Freeform 23"/>
            <p:cNvSpPr/>
            <p:nvPr/>
          </p:nvSpPr>
          <p:spPr>
            <a:xfrm>
              <a:off x="16421" y="0"/>
              <a:ext cx="1815518" cy="259814"/>
            </a:xfrm>
            <a:custGeom>
              <a:avLst/>
              <a:gdLst/>
              <a:ahLst/>
              <a:cxnLst/>
              <a:rect l="l" t="t" r="r" b="b"/>
              <a:pathLst>
                <a:path w="1815518" h="259814">
                  <a:moveTo>
                    <a:pt x="1594542" y="0"/>
                  </a:moveTo>
                  <a:lnTo>
                    <a:pt x="17777" y="0"/>
                  </a:lnTo>
                  <a:cubicBezTo>
                    <a:pt x="11402" y="0"/>
                    <a:pt x="5586" y="3635"/>
                    <a:pt x="2793" y="9365"/>
                  </a:cubicBezTo>
                  <a:cubicBezTo>
                    <a:pt x="0" y="15095"/>
                    <a:pt x="720" y="21916"/>
                    <a:pt x="4647" y="26938"/>
                  </a:cubicBezTo>
                  <a:lnTo>
                    <a:pt x="165711" y="232877"/>
                  </a:lnTo>
                  <a:cubicBezTo>
                    <a:pt x="179009" y="249879"/>
                    <a:pt x="199392" y="259814"/>
                    <a:pt x="220977" y="259814"/>
                  </a:cubicBezTo>
                  <a:lnTo>
                    <a:pt x="1797742" y="259814"/>
                  </a:lnTo>
                  <a:cubicBezTo>
                    <a:pt x="1804116" y="259814"/>
                    <a:pt x="1809933" y="256179"/>
                    <a:pt x="1812725" y="250449"/>
                  </a:cubicBezTo>
                  <a:cubicBezTo>
                    <a:pt x="1815518" y="244719"/>
                    <a:pt x="1814799" y="237898"/>
                    <a:pt x="1810872" y="232877"/>
                  </a:cubicBezTo>
                  <a:lnTo>
                    <a:pt x="1649807" y="26938"/>
                  </a:lnTo>
                  <a:cubicBezTo>
                    <a:pt x="1636510" y="9935"/>
                    <a:pt x="1616127" y="0"/>
                    <a:pt x="1594542" y="0"/>
                  </a:cubicBezTo>
                  <a:close/>
                </a:path>
              </a:pathLst>
            </a:custGeom>
            <a:solidFill>
              <a:srgbClr val="56AAF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19050"/>
              <a:ext cx="1645161" cy="240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57175" y="1346371"/>
            <a:ext cx="1543050" cy="154305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45"/>
                </a:lnSpc>
              </a:pPr>
              <a:r>
                <a:rPr lang="en-US" sz="4200" b="1">
                  <a:solidFill>
                    <a:srgbClr val="023A8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73543" y="3364433"/>
            <a:ext cx="2560556" cy="6235244"/>
            <a:chOff x="0" y="0"/>
            <a:chExt cx="3414075" cy="8313658"/>
          </a:xfrm>
        </p:grpSpPr>
        <p:grpSp>
          <p:nvGrpSpPr>
            <p:cNvPr id="29" name="Group 29"/>
            <p:cNvGrpSpPr/>
            <p:nvPr/>
          </p:nvGrpSpPr>
          <p:grpSpPr>
            <a:xfrm rot="-5400000">
              <a:off x="598764" y="5498348"/>
              <a:ext cx="2283408" cy="3347213"/>
              <a:chOff x="0" y="0"/>
              <a:chExt cx="527924" cy="77387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1114" y="26259"/>
                <a:ext cx="505695" cy="721358"/>
              </a:xfrm>
              <a:custGeom>
                <a:avLst/>
                <a:gdLst/>
                <a:ahLst/>
                <a:cxnLst/>
                <a:rect l="l" t="t" r="r" b="b"/>
                <a:pathLst>
                  <a:path w="505695" h="721358">
                    <a:moveTo>
                      <a:pt x="280856" y="14798"/>
                    </a:moveTo>
                    <a:lnTo>
                      <a:pt x="488802" y="319622"/>
                    </a:lnTo>
                    <a:cubicBezTo>
                      <a:pt x="505696" y="344386"/>
                      <a:pt x="505696" y="376971"/>
                      <a:pt x="488802" y="401735"/>
                    </a:cubicBezTo>
                    <a:lnTo>
                      <a:pt x="280856" y="706560"/>
                    </a:lnTo>
                    <a:cubicBezTo>
                      <a:pt x="274540" y="715819"/>
                      <a:pt x="264056" y="721358"/>
                      <a:pt x="252848" y="721358"/>
                    </a:cubicBezTo>
                    <a:cubicBezTo>
                      <a:pt x="241640" y="721358"/>
                      <a:pt x="231156" y="715819"/>
                      <a:pt x="224840" y="706560"/>
                    </a:cubicBezTo>
                    <a:lnTo>
                      <a:pt x="16894" y="401735"/>
                    </a:lnTo>
                    <a:cubicBezTo>
                      <a:pt x="0" y="376971"/>
                      <a:pt x="0" y="344386"/>
                      <a:pt x="16894" y="319622"/>
                    </a:cubicBezTo>
                    <a:lnTo>
                      <a:pt x="224840" y="14798"/>
                    </a:lnTo>
                    <a:cubicBezTo>
                      <a:pt x="231156" y="5539"/>
                      <a:pt x="241640" y="0"/>
                      <a:pt x="252848" y="0"/>
                    </a:cubicBezTo>
                    <a:cubicBezTo>
                      <a:pt x="264056" y="0"/>
                      <a:pt x="274540" y="5539"/>
                      <a:pt x="280856" y="14798"/>
                    </a:cubicBezTo>
                    <a:close/>
                  </a:path>
                </a:pathLst>
              </a:custGeom>
              <a:solidFill>
                <a:srgbClr val="79C1D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90737" y="152060"/>
                <a:ext cx="346450" cy="488806"/>
              </a:xfrm>
              <a:prstGeom prst="rect">
                <a:avLst/>
              </a:prstGeom>
            </p:spPr>
            <p:txBody>
              <a:bodyPr lIns="47417" tIns="47417" rIns="47417" bIns="47417" rtlCol="0" anchor="ctr"/>
              <a:lstStyle/>
              <a:p>
                <a:pPr marL="0" lvl="0" indent="0" algn="ctr">
                  <a:lnSpc>
                    <a:spcPts val="199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-5400000">
              <a:off x="719859" y="5554905"/>
              <a:ext cx="2041218" cy="2991910"/>
              <a:chOff x="0" y="0"/>
              <a:chExt cx="490275" cy="71861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2434" y="29373"/>
                <a:ext cx="465406" cy="659873"/>
              </a:xfrm>
              <a:custGeom>
                <a:avLst/>
                <a:gdLst/>
                <a:ahLst/>
                <a:cxnLst/>
                <a:rect l="l" t="t" r="r" b="b"/>
                <a:pathLst>
                  <a:path w="465406" h="659873">
                    <a:moveTo>
                      <a:pt x="264037" y="16554"/>
                    </a:moveTo>
                    <a:lnTo>
                      <a:pt x="446507" y="284010"/>
                    </a:lnTo>
                    <a:cubicBezTo>
                      <a:pt x="465406" y="311711"/>
                      <a:pt x="465406" y="348162"/>
                      <a:pt x="446507" y="375863"/>
                    </a:cubicBezTo>
                    <a:lnTo>
                      <a:pt x="264037" y="643319"/>
                    </a:lnTo>
                    <a:cubicBezTo>
                      <a:pt x="256970" y="653677"/>
                      <a:pt x="245242" y="659873"/>
                      <a:pt x="232703" y="659873"/>
                    </a:cubicBezTo>
                    <a:cubicBezTo>
                      <a:pt x="220165" y="659873"/>
                      <a:pt x="208436" y="653677"/>
                      <a:pt x="201370" y="643319"/>
                    </a:cubicBezTo>
                    <a:lnTo>
                      <a:pt x="18899" y="375863"/>
                    </a:lnTo>
                    <a:cubicBezTo>
                      <a:pt x="0" y="348162"/>
                      <a:pt x="0" y="311711"/>
                      <a:pt x="18899" y="284010"/>
                    </a:cubicBezTo>
                    <a:lnTo>
                      <a:pt x="201370" y="16554"/>
                    </a:lnTo>
                    <a:cubicBezTo>
                      <a:pt x="208436" y="6196"/>
                      <a:pt x="220165" y="0"/>
                      <a:pt x="232703" y="0"/>
                    </a:cubicBezTo>
                    <a:cubicBezTo>
                      <a:pt x="245242" y="0"/>
                      <a:pt x="256970" y="6196"/>
                      <a:pt x="264037" y="16554"/>
                    </a:cubicBezTo>
                    <a:close/>
                  </a:path>
                </a:pathLst>
              </a:custGeom>
              <a:solidFill>
                <a:srgbClr val="8DD4E7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84266" y="142563"/>
                <a:ext cx="321743" cy="452543"/>
              </a:xfrm>
              <a:prstGeom prst="rect">
                <a:avLst/>
              </a:prstGeom>
            </p:spPr>
            <p:txBody>
              <a:bodyPr lIns="47417" tIns="47417" rIns="47417" bIns="47417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501491" y="1060257"/>
              <a:ext cx="339381" cy="6056129"/>
              <a:chOff x="0" y="0"/>
              <a:chExt cx="73173" cy="1305743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73173" cy="1305743"/>
              </a:xfrm>
              <a:custGeom>
                <a:avLst/>
                <a:gdLst/>
                <a:ahLst/>
                <a:cxnLst/>
                <a:rect l="l" t="t" r="r" b="b"/>
                <a:pathLst>
                  <a:path w="73173" h="1305743">
                    <a:moveTo>
                      <a:pt x="36586" y="0"/>
                    </a:moveTo>
                    <a:lnTo>
                      <a:pt x="36586" y="0"/>
                    </a:lnTo>
                    <a:cubicBezTo>
                      <a:pt x="56793" y="0"/>
                      <a:pt x="73173" y="16380"/>
                      <a:pt x="73173" y="36586"/>
                    </a:cubicBezTo>
                    <a:lnTo>
                      <a:pt x="73173" y="1269156"/>
                    </a:lnTo>
                    <a:cubicBezTo>
                      <a:pt x="73173" y="1289362"/>
                      <a:pt x="56793" y="1305743"/>
                      <a:pt x="36586" y="1305743"/>
                    </a:cubicBezTo>
                    <a:lnTo>
                      <a:pt x="36586" y="1305743"/>
                    </a:lnTo>
                    <a:cubicBezTo>
                      <a:pt x="16380" y="1305743"/>
                      <a:pt x="0" y="1289362"/>
                      <a:pt x="0" y="1269156"/>
                    </a:cubicBezTo>
                    <a:lnTo>
                      <a:pt x="0" y="36586"/>
                    </a:lnTo>
                    <a:cubicBezTo>
                      <a:pt x="0" y="16380"/>
                      <a:pt x="16380" y="0"/>
                      <a:pt x="36586" y="0"/>
                    </a:cubicBezTo>
                    <a:close/>
                  </a:path>
                </a:pathLst>
              </a:custGeom>
              <a:solidFill>
                <a:srgbClr val="ACAFB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19050"/>
                <a:ext cx="73173" cy="12866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5400000">
              <a:off x="531903" y="-531903"/>
              <a:ext cx="2283408" cy="3347213"/>
              <a:chOff x="0" y="0"/>
              <a:chExt cx="527924" cy="77387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1114" y="26259"/>
                <a:ext cx="505695" cy="721358"/>
              </a:xfrm>
              <a:custGeom>
                <a:avLst/>
                <a:gdLst/>
                <a:ahLst/>
                <a:cxnLst/>
                <a:rect l="l" t="t" r="r" b="b"/>
                <a:pathLst>
                  <a:path w="505695" h="721358">
                    <a:moveTo>
                      <a:pt x="280856" y="14798"/>
                    </a:moveTo>
                    <a:lnTo>
                      <a:pt x="488802" y="319622"/>
                    </a:lnTo>
                    <a:cubicBezTo>
                      <a:pt x="505696" y="344386"/>
                      <a:pt x="505696" y="376971"/>
                      <a:pt x="488802" y="401735"/>
                    </a:cubicBezTo>
                    <a:lnTo>
                      <a:pt x="280856" y="706560"/>
                    </a:lnTo>
                    <a:cubicBezTo>
                      <a:pt x="274540" y="715819"/>
                      <a:pt x="264056" y="721358"/>
                      <a:pt x="252848" y="721358"/>
                    </a:cubicBezTo>
                    <a:cubicBezTo>
                      <a:pt x="241640" y="721358"/>
                      <a:pt x="231156" y="715819"/>
                      <a:pt x="224840" y="706560"/>
                    </a:cubicBezTo>
                    <a:lnTo>
                      <a:pt x="16894" y="401735"/>
                    </a:lnTo>
                    <a:cubicBezTo>
                      <a:pt x="0" y="376971"/>
                      <a:pt x="0" y="344386"/>
                      <a:pt x="16894" y="319622"/>
                    </a:cubicBezTo>
                    <a:lnTo>
                      <a:pt x="224840" y="14798"/>
                    </a:lnTo>
                    <a:cubicBezTo>
                      <a:pt x="231156" y="5539"/>
                      <a:pt x="241640" y="0"/>
                      <a:pt x="252848" y="0"/>
                    </a:cubicBezTo>
                    <a:cubicBezTo>
                      <a:pt x="264056" y="0"/>
                      <a:pt x="274540" y="5539"/>
                      <a:pt x="280856" y="14798"/>
                    </a:cubicBezTo>
                    <a:close/>
                  </a:path>
                </a:pathLst>
              </a:custGeom>
              <a:solidFill>
                <a:srgbClr val="EBA83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90737" y="152060"/>
                <a:ext cx="346450" cy="488806"/>
              </a:xfrm>
              <a:prstGeom prst="rect">
                <a:avLst/>
              </a:prstGeom>
            </p:spPr>
            <p:txBody>
              <a:bodyPr lIns="47417" tIns="47417" rIns="47417" bIns="47417" rtlCol="0" anchor="ctr"/>
              <a:lstStyle/>
              <a:p>
                <a:pPr marL="0" lvl="0" indent="0" algn="ctr">
                  <a:lnSpc>
                    <a:spcPts val="199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5400000">
              <a:off x="652997" y="-475346"/>
              <a:ext cx="2041218" cy="2991910"/>
              <a:chOff x="0" y="0"/>
              <a:chExt cx="490275" cy="71861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2434" y="29373"/>
                <a:ext cx="465406" cy="659873"/>
              </a:xfrm>
              <a:custGeom>
                <a:avLst/>
                <a:gdLst/>
                <a:ahLst/>
                <a:cxnLst/>
                <a:rect l="l" t="t" r="r" b="b"/>
                <a:pathLst>
                  <a:path w="465406" h="659873">
                    <a:moveTo>
                      <a:pt x="264037" y="16554"/>
                    </a:moveTo>
                    <a:lnTo>
                      <a:pt x="446507" y="284010"/>
                    </a:lnTo>
                    <a:cubicBezTo>
                      <a:pt x="465406" y="311711"/>
                      <a:pt x="465406" y="348162"/>
                      <a:pt x="446507" y="375863"/>
                    </a:cubicBezTo>
                    <a:lnTo>
                      <a:pt x="264037" y="643319"/>
                    </a:lnTo>
                    <a:cubicBezTo>
                      <a:pt x="256970" y="653677"/>
                      <a:pt x="245242" y="659873"/>
                      <a:pt x="232703" y="659873"/>
                    </a:cubicBezTo>
                    <a:cubicBezTo>
                      <a:pt x="220165" y="659873"/>
                      <a:pt x="208436" y="653677"/>
                      <a:pt x="201370" y="643319"/>
                    </a:cubicBezTo>
                    <a:lnTo>
                      <a:pt x="18899" y="375863"/>
                    </a:lnTo>
                    <a:cubicBezTo>
                      <a:pt x="0" y="348162"/>
                      <a:pt x="0" y="311711"/>
                      <a:pt x="18899" y="284010"/>
                    </a:cubicBezTo>
                    <a:lnTo>
                      <a:pt x="201370" y="16554"/>
                    </a:lnTo>
                    <a:cubicBezTo>
                      <a:pt x="208436" y="6196"/>
                      <a:pt x="220165" y="0"/>
                      <a:pt x="232703" y="0"/>
                    </a:cubicBezTo>
                    <a:cubicBezTo>
                      <a:pt x="245242" y="0"/>
                      <a:pt x="256970" y="6196"/>
                      <a:pt x="264037" y="16554"/>
                    </a:cubicBezTo>
                    <a:close/>
                  </a:path>
                </a:pathLst>
              </a:custGeom>
              <a:solidFill>
                <a:srgbClr val="EEB75B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84266" y="142563"/>
                <a:ext cx="321743" cy="452543"/>
              </a:xfrm>
              <a:prstGeom prst="rect">
                <a:avLst/>
              </a:prstGeom>
            </p:spPr>
            <p:txBody>
              <a:bodyPr lIns="47417" tIns="47417" rIns="47417" bIns="47417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5400000">
              <a:off x="531903" y="2647420"/>
              <a:ext cx="2283408" cy="3347213"/>
              <a:chOff x="0" y="0"/>
              <a:chExt cx="527924" cy="77387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1114" y="26259"/>
                <a:ext cx="505695" cy="721358"/>
              </a:xfrm>
              <a:custGeom>
                <a:avLst/>
                <a:gdLst/>
                <a:ahLst/>
                <a:cxnLst/>
                <a:rect l="l" t="t" r="r" b="b"/>
                <a:pathLst>
                  <a:path w="505695" h="721358">
                    <a:moveTo>
                      <a:pt x="280856" y="14798"/>
                    </a:moveTo>
                    <a:lnTo>
                      <a:pt x="488802" y="319622"/>
                    </a:lnTo>
                    <a:cubicBezTo>
                      <a:pt x="505696" y="344386"/>
                      <a:pt x="505696" y="376971"/>
                      <a:pt x="488802" y="401735"/>
                    </a:cubicBezTo>
                    <a:lnTo>
                      <a:pt x="280856" y="706560"/>
                    </a:lnTo>
                    <a:cubicBezTo>
                      <a:pt x="274540" y="715819"/>
                      <a:pt x="264056" y="721358"/>
                      <a:pt x="252848" y="721358"/>
                    </a:cubicBezTo>
                    <a:cubicBezTo>
                      <a:pt x="241640" y="721358"/>
                      <a:pt x="231156" y="715819"/>
                      <a:pt x="224840" y="706560"/>
                    </a:cubicBezTo>
                    <a:lnTo>
                      <a:pt x="16894" y="401735"/>
                    </a:lnTo>
                    <a:cubicBezTo>
                      <a:pt x="0" y="376971"/>
                      <a:pt x="0" y="344386"/>
                      <a:pt x="16894" y="319622"/>
                    </a:cubicBezTo>
                    <a:lnTo>
                      <a:pt x="224840" y="14798"/>
                    </a:lnTo>
                    <a:cubicBezTo>
                      <a:pt x="231156" y="5539"/>
                      <a:pt x="241640" y="0"/>
                      <a:pt x="252848" y="0"/>
                    </a:cubicBezTo>
                    <a:cubicBezTo>
                      <a:pt x="264056" y="0"/>
                      <a:pt x="274540" y="5539"/>
                      <a:pt x="280856" y="14798"/>
                    </a:cubicBezTo>
                    <a:close/>
                  </a:path>
                </a:pathLst>
              </a:custGeom>
              <a:solidFill>
                <a:srgbClr val="F2CE9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90737" y="152060"/>
                <a:ext cx="346450" cy="488806"/>
              </a:xfrm>
              <a:prstGeom prst="rect">
                <a:avLst/>
              </a:prstGeom>
            </p:spPr>
            <p:txBody>
              <a:bodyPr lIns="47417" tIns="47417" rIns="47417" bIns="47417" rtlCol="0" anchor="ctr"/>
              <a:lstStyle/>
              <a:p>
                <a:pPr marL="0" lvl="0" indent="0" algn="ctr">
                  <a:lnSpc>
                    <a:spcPts val="199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5400000">
              <a:off x="652997" y="2703977"/>
              <a:ext cx="2041218" cy="2991910"/>
              <a:chOff x="0" y="0"/>
              <a:chExt cx="490275" cy="718619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2434" y="29373"/>
                <a:ext cx="465406" cy="659873"/>
              </a:xfrm>
              <a:custGeom>
                <a:avLst/>
                <a:gdLst/>
                <a:ahLst/>
                <a:cxnLst/>
                <a:rect l="l" t="t" r="r" b="b"/>
                <a:pathLst>
                  <a:path w="465406" h="659873">
                    <a:moveTo>
                      <a:pt x="264037" y="16554"/>
                    </a:moveTo>
                    <a:lnTo>
                      <a:pt x="446507" y="284010"/>
                    </a:lnTo>
                    <a:cubicBezTo>
                      <a:pt x="465406" y="311711"/>
                      <a:pt x="465406" y="348162"/>
                      <a:pt x="446507" y="375863"/>
                    </a:cubicBezTo>
                    <a:lnTo>
                      <a:pt x="264037" y="643319"/>
                    </a:lnTo>
                    <a:cubicBezTo>
                      <a:pt x="256970" y="653677"/>
                      <a:pt x="245242" y="659873"/>
                      <a:pt x="232703" y="659873"/>
                    </a:cubicBezTo>
                    <a:cubicBezTo>
                      <a:pt x="220165" y="659873"/>
                      <a:pt x="208436" y="653677"/>
                      <a:pt x="201370" y="643319"/>
                    </a:cubicBezTo>
                    <a:lnTo>
                      <a:pt x="18899" y="375863"/>
                    </a:lnTo>
                    <a:cubicBezTo>
                      <a:pt x="0" y="348162"/>
                      <a:pt x="0" y="311711"/>
                      <a:pt x="18899" y="284010"/>
                    </a:cubicBezTo>
                    <a:lnTo>
                      <a:pt x="201370" y="16554"/>
                    </a:lnTo>
                    <a:cubicBezTo>
                      <a:pt x="208436" y="6196"/>
                      <a:pt x="220165" y="0"/>
                      <a:pt x="232703" y="0"/>
                    </a:cubicBezTo>
                    <a:cubicBezTo>
                      <a:pt x="245242" y="0"/>
                      <a:pt x="256970" y="6196"/>
                      <a:pt x="264037" y="16554"/>
                    </a:cubicBezTo>
                    <a:close/>
                  </a:path>
                </a:pathLst>
              </a:custGeom>
              <a:solidFill>
                <a:srgbClr val="F0E19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84266" y="142563"/>
                <a:ext cx="321743" cy="452543"/>
              </a:xfrm>
              <a:prstGeom prst="rect">
                <a:avLst/>
              </a:prstGeom>
            </p:spPr>
            <p:txBody>
              <a:bodyPr lIns="47417" tIns="47417" rIns="47417" bIns="47417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grpSp>
        <p:nvGrpSpPr>
          <p:cNvPr id="50" name="Group 50"/>
          <p:cNvGrpSpPr/>
          <p:nvPr/>
        </p:nvGrpSpPr>
        <p:grpSpPr>
          <a:xfrm>
            <a:off x="5614243" y="3600450"/>
            <a:ext cx="12300439" cy="1361457"/>
            <a:chOff x="0" y="0"/>
            <a:chExt cx="3239622" cy="35857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239622" cy="358573"/>
            </a:xfrm>
            <a:custGeom>
              <a:avLst/>
              <a:gdLst/>
              <a:ahLst/>
              <a:cxnLst/>
              <a:rect l="l" t="t" r="r" b="b"/>
              <a:pathLst>
                <a:path w="3239622" h="358573">
                  <a:moveTo>
                    <a:pt x="0" y="0"/>
                  </a:moveTo>
                  <a:lnTo>
                    <a:pt x="3239622" y="0"/>
                  </a:lnTo>
                  <a:lnTo>
                    <a:pt x="3239622" y="358573"/>
                  </a:lnTo>
                  <a:lnTo>
                    <a:pt x="0" y="35857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19050"/>
              <a:ext cx="3239622" cy="339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6446997" y="413168"/>
            <a:ext cx="6461248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TỔNG QUAN ĐỀ TÀI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86025" y="2200447"/>
            <a:ext cx="5967107" cy="65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FCFEFF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Mục tiêu nghiên cứu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777637" y="3757875"/>
            <a:ext cx="11865015" cy="109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Xây dựng hệ thống cho phép thêm, sửa, xóa dữ liệu nhanh chóng với mỗi cuốn sách có mã QR riêng để tra cứu thông tin chi tiết.</a:t>
            </a:r>
          </a:p>
        </p:txBody>
      </p:sp>
      <p:sp>
        <p:nvSpPr>
          <p:cNvPr id="56" name="AutoShape 56"/>
          <p:cNvSpPr/>
          <p:nvPr/>
        </p:nvSpPr>
        <p:spPr>
          <a:xfrm flipV="1">
            <a:off x="3471013" y="4272053"/>
            <a:ext cx="2161245" cy="38788"/>
          </a:xfrm>
          <a:prstGeom prst="line">
            <a:avLst/>
          </a:prstGeom>
          <a:ln w="47625" cap="flat">
            <a:solidFill>
              <a:srgbClr val="004AAD"/>
            </a:solidFill>
            <a:prstDash val="sysDot"/>
            <a:headEnd type="oval" w="lg" len="lg"/>
            <a:tailEnd type="oval" w="lg" len="lg"/>
          </a:ln>
        </p:spPr>
      </p:sp>
      <p:grpSp>
        <p:nvGrpSpPr>
          <p:cNvPr id="57" name="Group 57"/>
          <p:cNvGrpSpPr/>
          <p:nvPr/>
        </p:nvGrpSpPr>
        <p:grpSpPr>
          <a:xfrm>
            <a:off x="5614243" y="5743583"/>
            <a:ext cx="12300439" cy="1361457"/>
            <a:chOff x="0" y="0"/>
            <a:chExt cx="3239622" cy="35857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239622" cy="358573"/>
            </a:xfrm>
            <a:custGeom>
              <a:avLst/>
              <a:gdLst/>
              <a:ahLst/>
              <a:cxnLst/>
              <a:rect l="l" t="t" r="r" b="b"/>
              <a:pathLst>
                <a:path w="3239622" h="358573">
                  <a:moveTo>
                    <a:pt x="0" y="0"/>
                  </a:moveTo>
                  <a:lnTo>
                    <a:pt x="3239622" y="0"/>
                  </a:lnTo>
                  <a:lnTo>
                    <a:pt x="3239622" y="358573"/>
                  </a:lnTo>
                  <a:lnTo>
                    <a:pt x="0" y="35857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19050"/>
              <a:ext cx="3239622" cy="339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5614243" y="7933089"/>
            <a:ext cx="12300439" cy="1361457"/>
            <a:chOff x="0" y="0"/>
            <a:chExt cx="3239622" cy="35857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239622" cy="358573"/>
            </a:xfrm>
            <a:custGeom>
              <a:avLst/>
              <a:gdLst/>
              <a:ahLst/>
              <a:cxnLst/>
              <a:rect l="l" t="t" r="r" b="b"/>
              <a:pathLst>
                <a:path w="3239622" h="358573">
                  <a:moveTo>
                    <a:pt x="0" y="0"/>
                  </a:moveTo>
                  <a:lnTo>
                    <a:pt x="3239622" y="0"/>
                  </a:lnTo>
                  <a:lnTo>
                    <a:pt x="3239622" y="358573"/>
                  </a:lnTo>
                  <a:lnTo>
                    <a:pt x="0" y="35857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19050"/>
              <a:ext cx="3239622" cy="339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5777637" y="5842343"/>
            <a:ext cx="11865015" cy="109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80"/>
              </a:lnSpc>
              <a:spcBef>
                <a:spcPct val="0"/>
              </a:spcBef>
            </a:pPr>
            <a:r>
              <a:rPr lang="en-US" sz="2800" u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Hỗ trợ nhân viên lập phiếu mượn – trả bằng cách quét QR, theo dõi tình trạng mượn theo thời gian thực và nhắc nhở khi đến hạn.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777637" y="8048015"/>
            <a:ext cx="11865015" cy="165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8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Hệ thống t</a:t>
            </a:r>
            <a:r>
              <a:rPr lang="en-US" sz="2800" u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hống kê lượt mượn – trả theo tháng/năm, hỗ trợ lập và tra cứu vi phạm, cho phép người dùng đăng ký gia hạn sách.</a:t>
            </a:r>
          </a:p>
          <a:p>
            <a:pPr marL="0" lvl="0" indent="0" algn="just">
              <a:lnSpc>
                <a:spcPts val="4480"/>
              </a:lnSpc>
              <a:spcBef>
                <a:spcPct val="0"/>
              </a:spcBef>
            </a:pPr>
            <a:endParaRPr lang="en-US" sz="2800" u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" name="AutoShape 65"/>
          <p:cNvSpPr/>
          <p:nvPr/>
        </p:nvSpPr>
        <p:spPr>
          <a:xfrm flipV="1">
            <a:off x="3495134" y="6614185"/>
            <a:ext cx="2011942" cy="1968"/>
          </a:xfrm>
          <a:prstGeom prst="line">
            <a:avLst/>
          </a:prstGeom>
          <a:ln w="47625" cap="flat">
            <a:solidFill>
              <a:srgbClr val="004AAD"/>
            </a:solidFill>
            <a:prstDash val="sysDot"/>
            <a:headEnd type="oval" w="lg" len="lg"/>
            <a:tailEnd type="oval" w="lg" len="lg"/>
          </a:ln>
        </p:spPr>
      </p:sp>
      <p:sp>
        <p:nvSpPr>
          <p:cNvPr id="66" name="AutoShape 66"/>
          <p:cNvSpPr/>
          <p:nvPr/>
        </p:nvSpPr>
        <p:spPr>
          <a:xfrm>
            <a:off x="3468626" y="8732453"/>
            <a:ext cx="2060495" cy="0"/>
          </a:xfrm>
          <a:prstGeom prst="line">
            <a:avLst/>
          </a:prstGeom>
          <a:ln w="47625" cap="flat">
            <a:solidFill>
              <a:srgbClr val="004AAD"/>
            </a:solidFill>
            <a:prstDash val="sysDot"/>
            <a:headEnd type="oval" w="lg" len="lg"/>
            <a:tailEnd type="oval" w="lg" len="lg"/>
          </a:ln>
        </p:spPr>
      </p:sp>
      <p:sp>
        <p:nvSpPr>
          <p:cNvPr id="67" name="TextBox 67"/>
          <p:cNvSpPr txBox="1"/>
          <p:nvPr/>
        </p:nvSpPr>
        <p:spPr>
          <a:xfrm>
            <a:off x="17914681" y="965139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17178869" y="1234223"/>
            <a:ext cx="828503" cy="82850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3/5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89256" y="4952"/>
            <a:ext cx="2024987" cy="2047497"/>
            <a:chOff x="0" y="0"/>
            <a:chExt cx="2699982" cy="27299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</a:t>
                </a:r>
              </a:p>
            </p:txBody>
          </p:sp>
        </p:grpSp>
      </p:grpSp>
      <p:sp>
        <p:nvSpPr>
          <p:cNvPr id="21" name="AutoShape 21"/>
          <p:cNvSpPr/>
          <p:nvPr/>
        </p:nvSpPr>
        <p:spPr>
          <a:xfrm flipV="1">
            <a:off x="5389260" y="1431956"/>
            <a:ext cx="8424798" cy="34671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1454876" y="2052448"/>
            <a:ext cx="15378247" cy="9150057"/>
          </a:xfrm>
          <a:custGeom>
            <a:avLst/>
            <a:gdLst/>
            <a:ahLst/>
            <a:cxnLst/>
            <a:rect l="l" t="t" r="r" b="b"/>
            <a:pathLst>
              <a:path w="15378247" h="9150057">
                <a:moveTo>
                  <a:pt x="0" y="0"/>
                </a:moveTo>
                <a:lnTo>
                  <a:pt x="15378248" y="0"/>
                </a:lnTo>
                <a:lnTo>
                  <a:pt x="15378248" y="9150058"/>
                </a:lnTo>
                <a:lnTo>
                  <a:pt x="0" y="915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59044" y="1466627"/>
            <a:ext cx="7400665" cy="1726412"/>
            <a:chOff x="0" y="0"/>
            <a:chExt cx="9867553" cy="230188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986572"/>
              <a:ext cx="9867553" cy="1315310"/>
              <a:chOff x="0" y="0"/>
              <a:chExt cx="1949146" cy="25981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5572" y="0"/>
                <a:ext cx="1918002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1918002" h="259814">
                    <a:moveTo>
                      <a:pt x="1697945" y="0"/>
                    </a:moveTo>
                    <a:lnTo>
                      <a:pt x="16857" y="0"/>
                    </a:lnTo>
                    <a:cubicBezTo>
                      <a:pt x="10813" y="0"/>
                      <a:pt x="5297" y="3447"/>
                      <a:pt x="2649" y="8881"/>
                    </a:cubicBezTo>
                    <a:cubicBezTo>
                      <a:pt x="0" y="14315"/>
                      <a:pt x="682" y="20783"/>
                      <a:pt x="4406" y="25545"/>
                    </a:cubicBezTo>
                    <a:lnTo>
                      <a:pt x="167650" y="234270"/>
                    </a:lnTo>
                    <a:cubicBezTo>
                      <a:pt x="180259" y="250393"/>
                      <a:pt x="199589" y="259814"/>
                      <a:pt x="220057" y="259814"/>
                    </a:cubicBezTo>
                    <a:lnTo>
                      <a:pt x="1901145" y="259814"/>
                    </a:lnTo>
                    <a:cubicBezTo>
                      <a:pt x="1907190" y="259814"/>
                      <a:pt x="1912705" y="256367"/>
                      <a:pt x="1915354" y="250933"/>
                    </a:cubicBezTo>
                    <a:cubicBezTo>
                      <a:pt x="1918002" y="245500"/>
                      <a:pt x="1917320" y="239031"/>
                      <a:pt x="1913596" y="234270"/>
                    </a:cubicBezTo>
                    <a:lnTo>
                      <a:pt x="1750353" y="25545"/>
                    </a:lnTo>
                    <a:cubicBezTo>
                      <a:pt x="1737743" y="9422"/>
                      <a:pt x="1718413" y="0"/>
                      <a:pt x="1697945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01600" y="19050"/>
                <a:ext cx="1745946" cy="2407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9382" y="0"/>
              <a:ext cx="2057400" cy="2057400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5"/>
                  </a:lnSpc>
                </a:pPr>
                <a:r>
                  <a:rPr lang="en-US" sz="4200" b="1">
                    <a:solidFill>
                      <a:srgbClr val="023A8C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03</a:t>
                </a: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48054" y="1167343"/>
              <a:ext cx="7956142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1">
                  <a:solidFill>
                    <a:srgbClr val="FCFEFF"/>
                  </a:solidFill>
                  <a:latin typeface="Times New Roman" panose="02020603050405020304" pitchFamily="18" charset="0"/>
                  <a:ea typeface="Aileron Bold"/>
                  <a:cs typeface="Times New Roman" panose="02020603050405020304" pitchFamily="18" charset="0"/>
                  <a:sym typeface="Aileron Bold"/>
                </a:rPr>
                <a:t>Đối tượng nghiên cứu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205301" y="1223946"/>
            <a:ext cx="828503" cy="82850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4/5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446997" y="413168"/>
            <a:ext cx="6226762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TỔNG QUAN ĐỀ TÀI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843660" y="962492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89256" y="4952"/>
            <a:ext cx="2024987" cy="2047497"/>
            <a:chOff x="0" y="0"/>
            <a:chExt cx="2699982" cy="27299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</a:t>
                </a:r>
              </a:p>
            </p:txBody>
          </p:sp>
        </p:grpSp>
      </p:grpSp>
      <p:sp>
        <p:nvSpPr>
          <p:cNvPr id="21" name="AutoShape 21"/>
          <p:cNvSpPr/>
          <p:nvPr/>
        </p:nvSpPr>
        <p:spPr>
          <a:xfrm flipV="1">
            <a:off x="5389260" y="1431956"/>
            <a:ext cx="8424798" cy="34671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87720" y="2223898"/>
            <a:ext cx="8391106" cy="986483"/>
            <a:chOff x="0" y="0"/>
            <a:chExt cx="2210003" cy="259814"/>
          </a:xfrm>
        </p:grpSpPr>
        <p:sp>
          <p:nvSpPr>
            <p:cNvPr id="23" name="Freeform 23"/>
            <p:cNvSpPr/>
            <p:nvPr/>
          </p:nvSpPr>
          <p:spPr>
            <a:xfrm>
              <a:off x="13734" y="0"/>
              <a:ext cx="2182535" cy="259814"/>
            </a:xfrm>
            <a:custGeom>
              <a:avLst/>
              <a:gdLst/>
              <a:ahLst/>
              <a:cxnLst/>
              <a:rect l="l" t="t" r="r" b="b"/>
              <a:pathLst>
                <a:path w="2182535" h="259814">
                  <a:moveTo>
                    <a:pt x="1964468" y="0"/>
                  </a:moveTo>
                  <a:lnTo>
                    <a:pt x="14868" y="0"/>
                  </a:lnTo>
                  <a:cubicBezTo>
                    <a:pt x="9536" y="0"/>
                    <a:pt x="4672" y="3041"/>
                    <a:pt x="2336" y="7833"/>
                  </a:cubicBezTo>
                  <a:cubicBezTo>
                    <a:pt x="0" y="12625"/>
                    <a:pt x="602" y="18330"/>
                    <a:pt x="3886" y="22530"/>
                  </a:cubicBezTo>
                  <a:lnTo>
                    <a:pt x="171846" y="237285"/>
                  </a:lnTo>
                  <a:cubicBezTo>
                    <a:pt x="182967" y="251505"/>
                    <a:pt x="200015" y="259814"/>
                    <a:pt x="218068" y="259814"/>
                  </a:cubicBezTo>
                  <a:lnTo>
                    <a:pt x="2167668" y="259814"/>
                  </a:lnTo>
                  <a:cubicBezTo>
                    <a:pt x="2172999" y="259814"/>
                    <a:pt x="2177863" y="256774"/>
                    <a:pt x="2180199" y="251982"/>
                  </a:cubicBezTo>
                  <a:cubicBezTo>
                    <a:pt x="2182535" y="247189"/>
                    <a:pt x="2181933" y="241484"/>
                    <a:pt x="2178649" y="237285"/>
                  </a:cubicBezTo>
                  <a:lnTo>
                    <a:pt x="2010690" y="22530"/>
                  </a:lnTo>
                  <a:cubicBezTo>
                    <a:pt x="1999568" y="8309"/>
                    <a:pt x="1982520" y="0"/>
                    <a:pt x="1964468" y="0"/>
                  </a:cubicBezTo>
                  <a:close/>
                </a:path>
              </a:pathLst>
            </a:custGeom>
            <a:solidFill>
              <a:srgbClr val="56AAF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19050"/>
              <a:ext cx="2006803" cy="240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81617" y="1466627"/>
            <a:ext cx="1580597" cy="1543050"/>
            <a:chOff x="0" y="0"/>
            <a:chExt cx="832578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32578" cy="812800"/>
            </a:xfrm>
            <a:custGeom>
              <a:avLst/>
              <a:gdLst/>
              <a:ahLst/>
              <a:cxnLst/>
              <a:rect l="l" t="t" r="r" b="b"/>
              <a:pathLst>
                <a:path w="832578" h="812800">
                  <a:moveTo>
                    <a:pt x="416289" y="0"/>
                  </a:moveTo>
                  <a:cubicBezTo>
                    <a:pt x="186379" y="0"/>
                    <a:pt x="0" y="181951"/>
                    <a:pt x="0" y="406400"/>
                  </a:cubicBezTo>
                  <a:cubicBezTo>
                    <a:pt x="0" y="630849"/>
                    <a:pt x="186379" y="812800"/>
                    <a:pt x="416289" y="812800"/>
                  </a:cubicBezTo>
                  <a:cubicBezTo>
                    <a:pt x="646199" y="812800"/>
                    <a:pt x="832578" y="630849"/>
                    <a:pt x="832578" y="406400"/>
                  </a:cubicBezTo>
                  <a:cubicBezTo>
                    <a:pt x="832578" y="181951"/>
                    <a:pt x="646199" y="0"/>
                    <a:pt x="416289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8054" y="95250"/>
              <a:ext cx="67647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45"/>
                </a:lnSpc>
              </a:pPr>
              <a:r>
                <a:rPr lang="en-US" sz="4200" b="1">
                  <a:solidFill>
                    <a:srgbClr val="023A8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49899" y="3886656"/>
            <a:ext cx="2800993" cy="5164406"/>
            <a:chOff x="0" y="0"/>
            <a:chExt cx="3734658" cy="6885875"/>
          </a:xfrm>
        </p:grpSpPr>
        <p:sp>
          <p:nvSpPr>
            <p:cNvPr id="29" name="Freeform 29"/>
            <p:cNvSpPr/>
            <p:nvPr/>
          </p:nvSpPr>
          <p:spPr>
            <a:xfrm rot="5400000">
              <a:off x="-1249347" y="1838370"/>
              <a:ext cx="6645340" cy="3322670"/>
            </a:xfrm>
            <a:custGeom>
              <a:avLst/>
              <a:gdLst/>
              <a:ahLst/>
              <a:cxnLst/>
              <a:rect l="l" t="t" r="r" b="b"/>
              <a:pathLst>
                <a:path w="6645340" h="3322670">
                  <a:moveTo>
                    <a:pt x="0" y="0"/>
                  </a:moveTo>
                  <a:lnTo>
                    <a:pt x="6645340" y="0"/>
                  </a:lnTo>
                  <a:lnTo>
                    <a:pt x="6645340" y="3322670"/>
                  </a:lnTo>
                  <a:lnTo>
                    <a:pt x="0" y="332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oup 30"/>
            <p:cNvGrpSpPr/>
            <p:nvPr/>
          </p:nvGrpSpPr>
          <p:grpSpPr>
            <a:xfrm>
              <a:off x="0" y="0"/>
              <a:ext cx="641167" cy="64116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CBCC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2700" y="6244708"/>
              <a:ext cx="641167" cy="64116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CBCC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2311528" y="917483"/>
              <a:ext cx="739075" cy="739075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EB75B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2073323" y="5500471"/>
              <a:ext cx="680738" cy="680738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DD4E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6446997" y="413168"/>
            <a:ext cx="6033642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TỔNG QUAN ĐỀ TÀI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73437" y="2320702"/>
            <a:ext cx="6720075" cy="65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FCFEFF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Phương pháp nghiên cứu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-333890" y="5729085"/>
            <a:ext cx="4684783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023A8C"/>
                </a:solidFill>
                <a:latin typeface="Aileron Bold"/>
                <a:ea typeface="Aileron Bold"/>
                <a:cs typeface="Aileron Bold"/>
                <a:sym typeface="Aileron Bold"/>
              </a:rPr>
              <a:t>Phương pháp nghiên cứu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5718757" y="4124781"/>
            <a:ext cx="11064599" cy="2344078"/>
            <a:chOff x="0" y="0"/>
            <a:chExt cx="2914133" cy="61737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914133" cy="617370"/>
            </a:xfrm>
            <a:custGeom>
              <a:avLst/>
              <a:gdLst/>
              <a:ahLst/>
              <a:cxnLst/>
              <a:rect l="l" t="t" r="r" b="b"/>
              <a:pathLst>
                <a:path w="2914133" h="617370">
                  <a:moveTo>
                    <a:pt x="16093" y="0"/>
                  </a:moveTo>
                  <a:lnTo>
                    <a:pt x="2898040" y="0"/>
                  </a:lnTo>
                  <a:cubicBezTo>
                    <a:pt x="2902308" y="0"/>
                    <a:pt x="2906401" y="1696"/>
                    <a:pt x="2909420" y="4714"/>
                  </a:cubicBezTo>
                  <a:cubicBezTo>
                    <a:pt x="2912438" y="7732"/>
                    <a:pt x="2914133" y="11825"/>
                    <a:pt x="2914133" y="16093"/>
                  </a:cubicBezTo>
                  <a:lnTo>
                    <a:pt x="2914133" y="601277"/>
                  </a:lnTo>
                  <a:cubicBezTo>
                    <a:pt x="2914133" y="605545"/>
                    <a:pt x="2912438" y="609639"/>
                    <a:pt x="2909420" y="612657"/>
                  </a:cubicBezTo>
                  <a:cubicBezTo>
                    <a:pt x="2906401" y="615675"/>
                    <a:pt x="2902308" y="617370"/>
                    <a:pt x="2898040" y="617370"/>
                  </a:cubicBezTo>
                  <a:lnTo>
                    <a:pt x="16093" y="617370"/>
                  </a:lnTo>
                  <a:cubicBezTo>
                    <a:pt x="11825" y="617370"/>
                    <a:pt x="7732" y="615675"/>
                    <a:pt x="4714" y="612657"/>
                  </a:cubicBezTo>
                  <a:cubicBezTo>
                    <a:pt x="1696" y="609639"/>
                    <a:pt x="0" y="605545"/>
                    <a:pt x="0" y="601277"/>
                  </a:cubicBezTo>
                  <a:lnTo>
                    <a:pt x="0" y="16093"/>
                  </a:lnTo>
                  <a:cubicBezTo>
                    <a:pt x="0" y="11825"/>
                    <a:pt x="1696" y="7732"/>
                    <a:pt x="4714" y="4714"/>
                  </a:cubicBezTo>
                  <a:cubicBezTo>
                    <a:pt x="7732" y="1696"/>
                    <a:pt x="11825" y="0"/>
                    <a:pt x="16093" y="0"/>
                  </a:cubicBezTo>
                  <a:close/>
                </a:path>
              </a:pathLst>
            </a:custGeom>
            <a:solidFill>
              <a:srgbClr val="EEB7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2914133" cy="598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6500014" y="3381831"/>
            <a:ext cx="4713456" cy="1148727"/>
            <a:chOff x="0" y="0"/>
            <a:chExt cx="1241404" cy="30254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241404" cy="302545"/>
            </a:xfrm>
            <a:custGeom>
              <a:avLst/>
              <a:gdLst/>
              <a:ahLst/>
              <a:cxnLst/>
              <a:rect l="l" t="t" r="r" b="b"/>
              <a:pathLst>
                <a:path w="1241404" h="302545">
                  <a:moveTo>
                    <a:pt x="37778" y="0"/>
                  </a:moveTo>
                  <a:lnTo>
                    <a:pt x="1203626" y="0"/>
                  </a:lnTo>
                  <a:cubicBezTo>
                    <a:pt x="1213646" y="0"/>
                    <a:pt x="1223255" y="3980"/>
                    <a:pt x="1230339" y="11065"/>
                  </a:cubicBezTo>
                  <a:cubicBezTo>
                    <a:pt x="1237424" y="18150"/>
                    <a:pt x="1241404" y="27759"/>
                    <a:pt x="1241404" y="37778"/>
                  </a:cubicBezTo>
                  <a:lnTo>
                    <a:pt x="1241404" y="264768"/>
                  </a:lnTo>
                  <a:cubicBezTo>
                    <a:pt x="1241404" y="285632"/>
                    <a:pt x="1224490" y="302545"/>
                    <a:pt x="1203626" y="302545"/>
                  </a:cubicBezTo>
                  <a:lnTo>
                    <a:pt x="37778" y="302545"/>
                  </a:lnTo>
                  <a:cubicBezTo>
                    <a:pt x="27759" y="302545"/>
                    <a:pt x="18150" y="298565"/>
                    <a:pt x="11065" y="291480"/>
                  </a:cubicBezTo>
                  <a:cubicBezTo>
                    <a:pt x="3980" y="284396"/>
                    <a:pt x="0" y="274787"/>
                    <a:pt x="0" y="264768"/>
                  </a:cubicBezTo>
                  <a:lnTo>
                    <a:pt x="0" y="37778"/>
                  </a:lnTo>
                  <a:cubicBezTo>
                    <a:pt x="0" y="27759"/>
                    <a:pt x="3980" y="18150"/>
                    <a:pt x="11065" y="11065"/>
                  </a:cubicBezTo>
                  <a:cubicBezTo>
                    <a:pt x="18150" y="3980"/>
                    <a:pt x="27759" y="0"/>
                    <a:pt x="37778" y="0"/>
                  </a:cubicBezTo>
                  <a:close/>
                </a:path>
              </a:pathLst>
            </a:custGeom>
            <a:solidFill>
              <a:srgbClr val="EEB75B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1241404" cy="283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6681131" y="3465543"/>
            <a:ext cx="4351224" cy="833586"/>
            <a:chOff x="0" y="0"/>
            <a:chExt cx="1146001" cy="21954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146001" cy="219545"/>
            </a:xfrm>
            <a:custGeom>
              <a:avLst/>
              <a:gdLst/>
              <a:ahLst/>
              <a:cxnLst/>
              <a:rect l="l" t="t" r="r" b="b"/>
              <a:pathLst>
                <a:path w="1146001" h="219545">
                  <a:moveTo>
                    <a:pt x="40923" y="0"/>
                  </a:moveTo>
                  <a:lnTo>
                    <a:pt x="1105079" y="0"/>
                  </a:lnTo>
                  <a:cubicBezTo>
                    <a:pt x="1115932" y="0"/>
                    <a:pt x="1126341" y="4311"/>
                    <a:pt x="1134015" y="11986"/>
                  </a:cubicBezTo>
                  <a:cubicBezTo>
                    <a:pt x="1141690" y="19661"/>
                    <a:pt x="1146001" y="30069"/>
                    <a:pt x="1146001" y="40923"/>
                  </a:cubicBezTo>
                  <a:lnTo>
                    <a:pt x="1146001" y="178623"/>
                  </a:lnTo>
                  <a:cubicBezTo>
                    <a:pt x="1146001" y="189476"/>
                    <a:pt x="1141690" y="199885"/>
                    <a:pt x="1134015" y="207559"/>
                  </a:cubicBezTo>
                  <a:cubicBezTo>
                    <a:pt x="1126341" y="215234"/>
                    <a:pt x="1115932" y="219545"/>
                    <a:pt x="1105079" y="219545"/>
                  </a:cubicBezTo>
                  <a:lnTo>
                    <a:pt x="40923" y="219545"/>
                  </a:lnTo>
                  <a:cubicBezTo>
                    <a:pt x="30069" y="219545"/>
                    <a:pt x="19661" y="215234"/>
                    <a:pt x="11986" y="207559"/>
                  </a:cubicBezTo>
                  <a:cubicBezTo>
                    <a:pt x="4311" y="199885"/>
                    <a:pt x="0" y="189476"/>
                    <a:pt x="0" y="178623"/>
                  </a:cubicBezTo>
                  <a:lnTo>
                    <a:pt x="0" y="40923"/>
                  </a:lnTo>
                  <a:cubicBezTo>
                    <a:pt x="0" y="30069"/>
                    <a:pt x="4311" y="19661"/>
                    <a:pt x="11986" y="11986"/>
                  </a:cubicBezTo>
                  <a:cubicBezTo>
                    <a:pt x="19661" y="4311"/>
                    <a:pt x="30069" y="0"/>
                    <a:pt x="409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9050"/>
              <a:ext cx="1146001" cy="200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r>
                <a:rPr lang="en-US" sz="2563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Phương pháp lý thuyết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5614243" y="7628551"/>
            <a:ext cx="11169113" cy="2027394"/>
            <a:chOff x="0" y="0"/>
            <a:chExt cx="2941659" cy="53396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941659" cy="533964"/>
            </a:xfrm>
            <a:custGeom>
              <a:avLst/>
              <a:gdLst/>
              <a:ahLst/>
              <a:cxnLst/>
              <a:rect l="l" t="t" r="r" b="b"/>
              <a:pathLst>
                <a:path w="2941659" h="533964">
                  <a:moveTo>
                    <a:pt x="15943" y="0"/>
                  </a:moveTo>
                  <a:lnTo>
                    <a:pt x="2925717" y="0"/>
                  </a:lnTo>
                  <a:cubicBezTo>
                    <a:pt x="2934522" y="0"/>
                    <a:pt x="2941659" y="7138"/>
                    <a:pt x="2941659" y="15943"/>
                  </a:cubicBezTo>
                  <a:lnTo>
                    <a:pt x="2941659" y="518021"/>
                  </a:lnTo>
                  <a:cubicBezTo>
                    <a:pt x="2941659" y="526826"/>
                    <a:pt x="2934522" y="533964"/>
                    <a:pt x="2925717" y="533964"/>
                  </a:cubicBezTo>
                  <a:lnTo>
                    <a:pt x="15943" y="533964"/>
                  </a:lnTo>
                  <a:cubicBezTo>
                    <a:pt x="7138" y="533964"/>
                    <a:pt x="0" y="526826"/>
                    <a:pt x="0" y="518021"/>
                  </a:cubicBezTo>
                  <a:lnTo>
                    <a:pt x="0" y="15943"/>
                  </a:lnTo>
                  <a:cubicBezTo>
                    <a:pt x="0" y="7138"/>
                    <a:pt x="7138" y="0"/>
                    <a:pt x="15943" y="0"/>
                  </a:cubicBezTo>
                  <a:close/>
                </a:path>
              </a:pathLst>
            </a:custGeom>
            <a:solidFill>
              <a:srgbClr val="8DD4E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9050"/>
              <a:ext cx="2941659" cy="514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6402880" y="6885601"/>
            <a:ext cx="4757979" cy="1148727"/>
            <a:chOff x="0" y="0"/>
            <a:chExt cx="1253130" cy="30254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253130" cy="302545"/>
            </a:xfrm>
            <a:custGeom>
              <a:avLst/>
              <a:gdLst/>
              <a:ahLst/>
              <a:cxnLst/>
              <a:rect l="l" t="t" r="r" b="b"/>
              <a:pathLst>
                <a:path w="1253130" h="302545">
                  <a:moveTo>
                    <a:pt x="37424" y="0"/>
                  </a:moveTo>
                  <a:lnTo>
                    <a:pt x="1215706" y="0"/>
                  </a:lnTo>
                  <a:cubicBezTo>
                    <a:pt x="1225631" y="0"/>
                    <a:pt x="1235150" y="3943"/>
                    <a:pt x="1242169" y="10961"/>
                  </a:cubicBezTo>
                  <a:cubicBezTo>
                    <a:pt x="1249187" y="17980"/>
                    <a:pt x="1253130" y="27499"/>
                    <a:pt x="1253130" y="37424"/>
                  </a:cubicBezTo>
                  <a:lnTo>
                    <a:pt x="1253130" y="265121"/>
                  </a:lnTo>
                  <a:cubicBezTo>
                    <a:pt x="1253130" y="285790"/>
                    <a:pt x="1236375" y="302545"/>
                    <a:pt x="1215706" y="302545"/>
                  </a:cubicBezTo>
                  <a:lnTo>
                    <a:pt x="37424" y="302545"/>
                  </a:lnTo>
                  <a:cubicBezTo>
                    <a:pt x="27499" y="302545"/>
                    <a:pt x="17980" y="298602"/>
                    <a:pt x="10961" y="291584"/>
                  </a:cubicBezTo>
                  <a:cubicBezTo>
                    <a:pt x="3943" y="284566"/>
                    <a:pt x="0" y="275047"/>
                    <a:pt x="0" y="265121"/>
                  </a:cubicBezTo>
                  <a:lnTo>
                    <a:pt x="0" y="37424"/>
                  </a:lnTo>
                  <a:cubicBezTo>
                    <a:pt x="0" y="16755"/>
                    <a:pt x="16755" y="0"/>
                    <a:pt x="37424" y="0"/>
                  </a:cubicBezTo>
                  <a:close/>
                </a:path>
              </a:pathLst>
            </a:custGeom>
            <a:solidFill>
              <a:srgbClr val="8DD4E7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19050"/>
              <a:ext cx="1253130" cy="283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640030" y="7043171"/>
            <a:ext cx="4392325" cy="833586"/>
            <a:chOff x="0" y="0"/>
            <a:chExt cx="1156826" cy="21954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156826" cy="219545"/>
            </a:xfrm>
            <a:custGeom>
              <a:avLst/>
              <a:gdLst/>
              <a:ahLst/>
              <a:cxnLst/>
              <a:rect l="l" t="t" r="r" b="b"/>
              <a:pathLst>
                <a:path w="1156826" h="219545">
                  <a:moveTo>
                    <a:pt x="40540" y="0"/>
                  </a:moveTo>
                  <a:lnTo>
                    <a:pt x="1116286" y="0"/>
                  </a:lnTo>
                  <a:cubicBezTo>
                    <a:pt x="1138676" y="0"/>
                    <a:pt x="1156826" y="18150"/>
                    <a:pt x="1156826" y="40540"/>
                  </a:cubicBezTo>
                  <a:lnTo>
                    <a:pt x="1156826" y="179006"/>
                  </a:lnTo>
                  <a:cubicBezTo>
                    <a:pt x="1156826" y="201395"/>
                    <a:pt x="1138676" y="219545"/>
                    <a:pt x="1116286" y="219545"/>
                  </a:cubicBezTo>
                  <a:lnTo>
                    <a:pt x="40540" y="219545"/>
                  </a:lnTo>
                  <a:cubicBezTo>
                    <a:pt x="18150" y="219545"/>
                    <a:pt x="0" y="201395"/>
                    <a:pt x="0" y="179006"/>
                  </a:cubicBezTo>
                  <a:lnTo>
                    <a:pt x="0" y="40540"/>
                  </a:lnTo>
                  <a:cubicBezTo>
                    <a:pt x="0" y="18150"/>
                    <a:pt x="18150" y="0"/>
                    <a:pt x="405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19050"/>
              <a:ext cx="1156826" cy="200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r>
                <a:rPr lang="en-US" sz="2563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Phương pháp thực nghiệm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5845824" y="7966201"/>
            <a:ext cx="10584066" cy="1554684"/>
            <a:chOff x="0" y="0"/>
            <a:chExt cx="2787573" cy="409464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2787573" cy="409464"/>
            </a:xfrm>
            <a:custGeom>
              <a:avLst/>
              <a:gdLst/>
              <a:ahLst/>
              <a:cxnLst/>
              <a:rect l="l" t="t" r="r" b="b"/>
              <a:pathLst>
                <a:path w="2787573" h="409464">
                  <a:moveTo>
                    <a:pt x="16824" y="0"/>
                  </a:moveTo>
                  <a:lnTo>
                    <a:pt x="2770749" y="0"/>
                  </a:lnTo>
                  <a:cubicBezTo>
                    <a:pt x="2780041" y="0"/>
                    <a:pt x="2787573" y="7532"/>
                    <a:pt x="2787573" y="16824"/>
                  </a:cubicBezTo>
                  <a:lnTo>
                    <a:pt x="2787573" y="392640"/>
                  </a:lnTo>
                  <a:cubicBezTo>
                    <a:pt x="2787573" y="401932"/>
                    <a:pt x="2780041" y="409464"/>
                    <a:pt x="2770749" y="409464"/>
                  </a:cubicBezTo>
                  <a:lnTo>
                    <a:pt x="16824" y="409464"/>
                  </a:lnTo>
                  <a:cubicBezTo>
                    <a:pt x="7532" y="409464"/>
                    <a:pt x="0" y="401932"/>
                    <a:pt x="0" y="392640"/>
                  </a:cubicBezTo>
                  <a:lnTo>
                    <a:pt x="0" y="16824"/>
                  </a:lnTo>
                  <a:cubicBezTo>
                    <a:pt x="0" y="7532"/>
                    <a:pt x="7532" y="0"/>
                    <a:pt x="16824" y="0"/>
                  </a:cubicBezTo>
                  <a:close/>
                </a:path>
              </a:pathLst>
            </a:custGeom>
            <a:solidFill>
              <a:srgbClr val="8DD4E7"/>
            </a:solidFill>
            <a:ln w="57150" cap="rnd">
              <a:solidFill>
                <a:srgbClr val="FCFEFF"/>
              </a:solidFill>
              <a:prstDash val="dash"/>
              <a:round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9525"/>
              <a:ext cx="2787573" cy="399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25"/>
                </a:lnSpc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7772640" y="960832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5959023" y="4470580"/>
            <a:ext cx="10584066" cy="1844578"/>
            <a:chOff x="0" y="0"/>
            <a:chExt cx="2787573" cy="485815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2787573" cy="485815"/>
            </a:xfrm>
            <a:custGeom>
              <a:avLst/>
              <a:gdLst/>
              <a:ahLst/>
              <a:cxnLst/>
              <a:rect l="l" t="t" r="r" b="b"/>
              <a:pathLst>
                <a:path w="2787573" h="485815">
                  <a:moveTo>
                    <a:pt x="16824" y="0"/>
                  </a:moveTo>
                  <a:lnTo>
                    <a:pt x="2770749" y="0"/>
                  </a:lnTo>
                  <a:cubicBezTo>
                    <a:pt x="2780041" y="0"/>
                    <a:pt x="2787573" y="7532"/>
                    <a:pt x="2787573" y="16824"/>
                  </a:cubicBezTo>
                  <a:lnTo>
                    <a:pt x="2787573" y="468991"/>
                  </a:lnTo>
                  <a:cubicBezTo>
                    <a:pt x="2787573" y="478282"/>
                    <a:pt x="2780041" y="485815"/>
                    <a:pt x="2770749" y="485815"/>
                  </a:cubicBezTo>
                  <a:lnTo>
                    <a:pt x="16824" y="485815"/>
                  </a:lnTo>
                  <a:cubicBezTo>
                    <a:pt x="7532" y="485815"/>
                    <a:pt x="0" y="478282"/>
                    <a:pt x="0" y="468991"/>
                  </a:cubicBezTo>
                  <a:lnTo>
                    <a:pt x="0" y="16824"/>
                  </a:lnTo>
                  <a:cubicBezTo>
                    <a:pt x="0" y="7532"/>
                    <a:pt x="7532" y="0"/>
                    <a:pt x="16824" y="0"/>
                  </a:cubicBezTo>
                  <a:close/>
                </a:path>
              </a:pathLst>
            </a:custGeom>
            <a:solidFill>
              <a:srgbClr val="EEB75B"/>
            </a:solidFill>
            <a:ln w="57150" cap="rnd">
              <a:solidFill>
                <a:srgbClr val="FCFEFF"/>
              </a:solidFill>
              <a:prstDash val="dash"/>
              <a:round/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0" y="9525"/>
              <a:ext cx="2787573" cy="476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25"/>
                </a:lnSpc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6296674" y="4679691"/>
            <a:ext cx="10133216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9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Tìm hiểu ngôn ngữ PHP, Codeigniter framework, các phương pháp gợi ý tìm kiếm sách. Thiết kế giao diện, tích hợp mã QR và xây dựng chatbot hỗ trợ người dùng.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094251" y="8186728"/>
            <a:ext cx="1013321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9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Thiết kế cơ sở dữ liệu, giao diện, cài đặt các chức năng cần thiết cho hệ thống. 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17259300" y="1223946"/>
            <a:ext cx="828503" cy="828503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5/5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95490" y="5925211"/>
            <a:ext cx="2176712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4" name="Freeform 4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7" name="Freeform 7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0" name="Freeform 10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3" name="Freeform 13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02783" y="4952"/>
            <a:ext cx="2024987" cy="2047497"/>
            <a:chOff x="0" y="0"/>
            <a:chExt cx="2699982" cy="27299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II</a:t>
                </a:r>
              </a:p>
            </p:txBody>
          </p:sp>
        </p:grpSp>
      </p:grpSp>
      <p:sp>
        <p:nvSpPr>
          <p:cNvPr id="22" name="AutoShape 22"/>
          <p:cNvSpPr/>
          <p:nvPr/>
        </p:nvSpPr>
        <p:spPr>
          <a:xfrm>
            <a:off x="5104642" y="1466627"/>
            <a:ext cx="9228489" cy="0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3532851" y="1869913"/>
            <a:ext cx="14574936" cy="8320145"/>
          </a:xfrm>
          <a:custGeom>
            <a:avLst/>
            <a:gdLst/>
            <a:ahLst/>
            <a:cxnLst/>
            <a:rect l="l" t="t" r="r" b="b"/>
            <a:pathLst>
              <a:path w="14574936" h="8320145">
                <a:moveTo>
                  <a:pt x="0" y="0"/>
                </a:moveTo>
                <a:lnTo>
                  <a:pt x="14574937" y="0"/>
                </a:lnTo>
                <a:lnTo>
                  <a:pt x="14574937" y="8320145"/>
                </a:lnTo>
                <a:lnTo>
                  <a:pt x="0" y="8320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217132" y="413168"/>
            <a:ext cx="9228489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HIỆN THỰC HÓA NGHIÊN CỨU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815872" y="1985881"/>
            <a:ext cx="5501280" cy="960998"/>
            <a:chOff x="0" y="0"/>
            <a:chExt cx="7335040" cy="128133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7335040" cy="1281330"/>
              <a:chOff x="0" y="0"/>
              <a:chExt cx="1487320" cy="25981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0407" y="0"/>
                <a:ext cx="1446506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1446506" h="259814">
                    <a:moveTo>
                      <a:pt x="1221214" y="0"/>
                    </a:moveTo>
                    <a:lnTo>
                      <a:pt x="22092" y="0"/>
                    </a:lnTo>
                    <a:cubicBezTo>
                      <a:pt x="14170" y="0"/>
                      <a:pt x="6942" y="4518"/>
                      <a:pt x="3471" y="11639"/>
                    </a:cubicBezTo>
                    <a:cubicBezTo>
                      <a:pt x="0" y="18760"/>
                      <a:pt x="895" y="27237"/>
                      <a:pt x="5775" y="33477"/>
                    </a:cubicBezTo>
                    <a:lnTo>
                      <a:pt x="156611" y="226338"/>
                    </a:lnTo>
                    <a:cubicBezTo>
                      <a:pt x="173136" y="247467"/>
                      <a:pt x="198468" y="259814"/>
                      <a:pt x="225292" y="259814"/>
                    </a:cubicBezTo>
                    <a:lnTo>
                      <a:pt x="1424414" y="259814"/>
                    </a:lnTo>
                    <a:cubicBezTo>
                      <a:pt x="1432336" y="259814"/>
                      <a:pt x="1439564" y="255296"/>
                      <a:pt x="1443035" y="248176"/>
                    </a:cubicBezTo>
                    <a:cubicBezTo>
                      <a:pt x="1446506" y="241055"/>
                      <a:pt x="1445612" y="232578"/>
                      <a:pt x="1440732" y="226338"/>
                    </a:cubicBezTo>
                    <a:lnTo>
                      <a:pt x="1289895" y="33477"/>
                    </a:lnTo>
                    <a:cubicBezTo>
                      <a:pt x="1273370" y="12347"/>
                      <a:pt x="1248039" y="0"/>
                      <a:pt x="1221214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01600" y="19050"/>
                <a:ext cx="1284120" cy="2407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816940" y="163164"/>
              <a:ext cx="6142322" cy="86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5"/>
                </a:lnSpc>
              </a:pPr>
              <a:r>
                <a:rPr lang="en-US" sz="3896" b="1">
                  <a:solidFill>
                    <a:srgbClr val="FCFEFF"/>
                  </a:solidFill>
                  <a:latin typeface="Times New Roman" panose="02020603050405020304" pitchFamily="18" charset="0"/>
                  <a:ea typeface="Aileron Bold"/>
                  <a:cs typeface="Times New Roman" panose="02020603050405020304" pitchFamily="18" charset="0"/>
                  <a:sym typeface="Aileron Bold"/>
                </a:rPr>
                <a:t>Thiết kế dữ liệu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7072202" y="1333288"/>
            <a:ext cx="828503" cy="82850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1/7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0" y="4147028"/>
            <a:ext cx="3532851" cy="353285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21785" y="21785"/>
              <a:ext cx="769230" cy="769230"/>
            </a:xfrm>
            <a:custGeom>
              <a:avLst/>
              <a:gdLst/>
              <a:ahLst/>
              <a:cxnLst/>
              <a:rect l="l" t="t" r="r" b="b"/>
              <a:pathLst>
                <a:path w="769230" h="769230">
                  <a:moveTo>
                    <a:pt x="421804" y="15404"/>
                  </a:moveTo>
                  <a:lnTo>
                    <a:pt x="753826" y="347426"/>
                  </a:lnTo>
                  <a:cubicBezTo>
                    <a:pt x="763689" y="357289"/>
                    <a:pt x="769230" y="370666"/>
                    <a:pt x="769230" y="384615"/>
                  </a:cubicBezTo>
                  <a:cubicBezTo>
                    <a:pt x="769230" y="398564"/>
                    <a:pt x="763689" y="411941"/>
                    <a:pt x="753826" y="421804"/>
                  </a:cubicBezTo>
                  <a:lnTo>
                    <a:pt x="421804" y="753826"/>
                  </a:lnTo>
                  <a:cubicBezTo>
                    <a:pt x="411941" y="763689"/>
                    <a:pt x="398564" y="769230"/>
                    <a:pt x="384615" y="769230"/>
                  </a:cubicBezTo>
                  <a:cubicBezTo>
                    <a:pt x="370666" y="769230"/>
                    <a:pt x="357289" y="763689"/>
                    <a:pt x="347426" y="753826"/>
                  </a:cubicBezTo>
                  <a:lnTo>
                    <a:pt x="15404" y="421804"/>
                  </a:lnTo>
                  <a:cubicBezTo>
                    <a:pt x="5541" y="411941"/>
                    <a:pt x="0" y="398564"/>
                    <a:pt x="0" y="384615"/>
                  </a:cubicBezTo>
                  <a:cubicBezTo>
                    <a:pt x="0" y="370666"/>
                    <a:pt x="5541" y="357289"/>
                    <a:pt x="15404" y="347426"/>
                  </a:cubicBezTo>
                  <a:lnTo>
                    <a:pt x="347426" y="15404"/>
                  </a:lnTo>
                  <a:cubicBezTo>
                    <a:pt x="357289" y="5541"/>
                    <a:pt x="370666" y="0"/>
                    <a:pt x="384615" y="0"/>
                  </a:cubicBezTo>
                  <a:cubicBezTo>
                    <a:pt x="398564" y="0"/>
                    <a:pt x="411941" y="5541"/>
                    <a:pt x="421804" y="15404"/>
                  </a:cubicBezTo>
                  <a:close/>
                </a:path>
              </a:pathLst>
            </a:custGeom>
            <a:solidFill>
              <a:srgbClr val="8DD4E7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7687388" y="972840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-223376" y="5441438"/>
            <a:ext cx="3979603" cy="118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  <a:spcBef>
                <a:spcPct val="0"/>
              </a:spcBef>
            </a:pPr>
            <a:r>
              <a:rPr lang="en-US" sz="276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MÔ HÌNH </a:t>
            </a:r>
          </a:p>
          <a:p>
            <a:pPr algn="ctr">
              <a:lnSpc>
                <a:spcPts val="3123"/>
              </a:lnSpc>
              <a:spcBef>
                <a:spcPct val="0"/>
              </a:spcBef>
            </a:pPr>
            <a:r>
              <a:rPr lang="en-US" sz="276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QUAN HỆ DỮ LIỆU </a:t>
            </a:r>
          </a:p>
          <a:p>
            <a:pPr algn="ctr">
              <a:lnSpc>
                <a:spcPts val="3123"/>
              </a:lnSpc>
              <a:spcBef>
                <a:spcPct val="0"/>
              </a:spcBef>
            </a:pPr>
            <a:r>
              <a:rPr lang="en-US" sz="276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(ERD 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95490" y="5925211"/>
            <a:ext cx="2176712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4" name="Freeform 4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7" name="Freeform 7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0" name="Freeform 10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3" name="Freeform 13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02783" y="4952"/>
            <a:ext cx="2024987" cy="2047497"/>
            <a:chOff x="0" y="0"/>
            <a:chExt cx="2699982" cy="27299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699982" cy="2729996"/>
              <a:chOff x="0" y="0"/>
              <a:chExt cx="803864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5362" y="95250"/>
                <a:ext cx="65314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21168" y="324738"/>
              <a:ext cx="2057647" cy="2080520"/>
              <a:chOff x="0" y="0"/>
              <a:chExt cx="803864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038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3864" h="812800">
                    <a:moveTo>
                      <a:pt x="401932" y="0"/>
                    </a:moveTo>
                    <a:cubicBezTo>
                      <a:pt x="179951" y="0"/>
                      <a:pt x="0" y="181951"/>
                      <a:pt x="0" y="406400"/>
                    </a:cubicBezTo>
                    <a:cubicBezTo>
                      <a:pt x="0" y="630849"/>
                      <a:pt x="179951" y="812800"/>
                      <a:pt x="401932" y="812800"/>
                    </a:cubicBezTo>
                    <a:cubicBezTo>
                      <a:pt x="623913" y="812800"/>
                      <a:pt x="803864" y="630849"/>
                      <a:pt x="803864" y="406400"/>
                    </a:cubicBezTo>
                    <a:cubicBezTo>
                      <a:pt x="803864" y="181951"/>
                      <a:pt x="623913" y="0"/>
                      <a:pt x="401932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5362" y="123825"/>
                <a:ext cx="65314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88"/>
                  </a:lnSpc>
                </a:pPr>
                <a:r>
                  <a:rPr lang="en-US" sz="5299" b="1">
                    <a:solidFill>
                      <a:srgbClr val="FFFFFF"/>
                    </a:solidFill>
                    <a:latin typeface="Assistant Bold"/>
                    <a:ea typeface="Assistant Bold"/>
                    <a:cs typeface="Assistant Bold"/>
                    <a:sym typeface="Assistant Bold"/>
                  </a:rPr>
                  <a:t>II</a:t>
                </a:r>
              </a:p>
            </p:txBody>
          </p:sp>
        </p:grpSp>
      </p:grpSp>
      <p:sp>
        <p:nvSpPr>
          <p:cNvPr id="22" name="AutoShape 22"/>
          <p:cNvSpPr/>
          <p:nvPr/>
        </p:nvSpPr>
        <p:spPr>
          <a:xfrm>
            <a:off x="5104642" y="1466627"/>
            <a:ext cx="9228489" cy="0"/>
          </a:xfrm>
          <a:prstGeom prst="line">
            <a:avLst/>
          </a:prstGeom>
          <a:ln w="571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5217132" y="413168"/>
            <a:ext cx="9125855" cy="78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3306C"/>
                </a:solidFill>
                <a:latin typeface="Inter Bold"/>
                <a:ea typeface="Inter Bold"/>
                <a:cs typeface="Inter Bold"/>
                <a:sym typeface="Inter Bold"/>
              </a:rPr>
              <a:t>HIỆN THỰC HÓA NGHIÊN CỨU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815872" y="1985881"/>
            <a:ext cx="5501280" cy="960998"/>
            <a:chOff x="0" y="0"/>
            <a:chExt cx="7335040" cy="128133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7335040" cy="1281330"/>
              <a:chOff x="0" y="0"/>
              <a:chExt cx="1487320" cy="25981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20407" y="0"/>
                <a:ext cx="1446506" cy="259814"/>
              </a:xfrm>
              <a:custGeom>
                <a:avLst/>
                <a:gdLst/>
                <a:ahLst/>
                <a:cxnLst/>
                <a:rect l="l" t="t" r="r" b="b"/>
                <a:pathLst>
                  <a:path w="1446506" h="259814">
                    <a:moveTo>
                      <a:pt x="1221214" y="0"/>
                    </a:moveTo>
                    <a:lnTo>
                      <a:pt x="22092" y="0"/>
                    </a:lnTo>
                    <a:cubicBezTo>
                      <a:pt x="14170" y="0"/>
                      <a:pt x="6942" y="4518"/>
                      <a:pt x="3471" y="11639"/>
                    </a:cubicBezTo>
                    <a:cubicBezTo>
                      <a:pt x="0" y="18760"/>
                      <a:pt x="895" y="27237"/>
                      <a:pt x="5775" y="33477"/>
                    </a:cubicBezTo>
                    <a:lnTo>
                      <a:pt x="156611" y="226338"/>
                    </a:lnTo>
                    <a:cubicBezTo>
                      <a:pt x="173136" y="247467"/>
                      <a:pt x="198468" y="259814"/>
                      <a:pt x="225292" y="259814"/>
                    </a:cubicBezTo>
                    <a:lnTo>
                      <a:pt x="1424414" y="259814"/>
                    </a:lnTo>
                    <a:cubicBezTo>
                      <a:pt x="1432336" y="259814"/>
                      <a:pt x="1439564" y="255296"/>
                      <a:pt x="1443035" y="248176"/>
                    </a:cubicBezTo>
                    <a:cubicBezTo>
                      <a:pt x="1446506" y="241055"/>
                      <a:pt x="1445612" y="232578"/>
                      <a:pt x="1440732" y="226338"/>
                    </a:cubicBezTo>
                    <a:lnTo>
                      <a:pt x="1289895" y="33477"/>
                    </a:lnTo>
                    <a:cubicBezTo>
                      <a:pt x="1273370" y="12347"/>
                      <a:pt x="1248039" y="0"/>
                      <a:pt x="1221214" y="0"/>
                    </a:cubicBezTo>
                    <a:close/>
                  </a:path>
                </a:pathLst>
              </a:custGeom>
              <a:solidFill>
                <a:srgbClr val="56AAF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01600" y="19050"/>
                <a:ext cx="1284120" cy="2407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816940" y="163164"/>
              <a:ext cx="6142322" cy="86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5"/>
                </a:lnSpc>
              </a:pPr>
              <a:r>
                <a:rPr lang="en-US" sz="3896" b="1">
                  <a:solidFill>
                    <a:srgbClr val="FCFEFF"/>
                  </a:solidFill>
                  <a:latin typeface="Times New Roman" panose="02020603050405020304" pitchFamily="18" charset="0"/>
                  <a:ea typeface="Aileron Bold"/>
                  <a:cs typeface="Times New Roman" panose="02020603050405020304" pitchFamily="18" charset="0"/>
                  <a:sym typeface="Aileron Bold"/>
                </a:rPr>
                <a:t>Thiết kế xử lý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368208" y="1466627"/>
            <a:ext cx="828503" cy="82850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r>
                <a:rPr lang="en-US" sz="2063" b="1">
                  <a:solidFill>
                    <a:srgbClr val="FFFFFF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2/7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406292" y="3837216"/>
            <a:ext cx="15665910" cy="5571709"/>
          </a:xfrm>
          <a:custGeom>
            <a:avLst/>
            <a:gdLst/>
            <a:ahLst/>
            <a:cxnLst/>
            <a:rect l="l" t="t" r="r" b="b"/>
            <a:pathLst>
              <a:path w="15665910" h="5571709">
                <a:moveTo>
                  <a:pt x="0" y="0"/>
                </a:moveTo>
                <a:lnTo>
                  <a:pt x="15665910" y="0"/>
                </a:lnTo>
                <a:lnTo>
                  <a:pt x="15665910" y="5571710"/>
                </a:lnTo>
                <a:lnTo>
                  <a:pt x="0" y="5571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687388" y="972840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6415288" y="2551840"/>
            <a:ext cx="7377660" cy="790076"/>
            <a:chOff x="0" y="0"/>
            <a:chExt cx="9836880" cy="1053435"/>
          </a:xfrm>
        </p:grpSpPr>
        <p:grpSp>
          <p:nvGrpSpPr>
            <p:cNvPr id="35" name="Group 35"/>
            <p:cNvGrpSpPr/>
            <p:nvPr/>
          </p:nvGrpSpPr>
          <p:grpSpPr>
            <a:xfrm>
              <a:off x="1135270" y="0"/>
              <a:ext cx="7776433" cy="1053435"/>
              <a:chOff x="0" y="0"/>
              <a:chExt cx="1536086" cy="20808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536086" cy="208086"/>
              </a:xfrm>
              <a:custGeom>
                <a:avLst/>
                <a:gdLst/>
                <a:ahLst/>
                <a:cxnLst/>
                <a:rect l="l" t="t" r="r" b="b"/>
                <a:pathLst>
                  <a:path w="1536086" h="208086">
                    <a:moveTo>
                      <a:pt x="0" y="0"/>
                    </a:moveTo>
                    <a:lnTo>
                      <a:pt x="1536086" y="0"/>
                    </a:lnTo>
                    <a:lnTo>
                      <a:pt x="1536086" y="208086"/>
                    </a:lnTo>
                    <a:lnTo>
                      <a:pt x="0" y="208086"/>
                    </a:lnTo>
                    <a:close/>
                  </a:path>
                </a:pathLst>
              </a:custGeom>
              <a:solidFill>
                <a:srgbClr val="8DD4E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19050"/>
                <a:ext cx="1536086" cy="1890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0" y="167831"/>
              <a:ext cx="9836880" cy="6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5"/>
                </a:lnSpc>
              </a:pPr>
              <a:r>
                <a:rPr lang="en-US" sz="2996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Mô hình DFD mức ngữ cảnh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781</Words>
  <Application>Microsoft Office PowerPoint</Application>
  <PresentationFormat>Custom</PresentationFormat>
  <Paragraphs>156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Assistant Bold</vt:lpstr>
      <vt:lpstr>Dynamo Medium</vt:lpstr>
      <vt:lpstr>Times New Roman</vt:lpstr>
      <vt:lpstr>Paytone One</vt:lpstr>
      <vt:lpstr>Calibri</vt:lpstr>
      <vt:lpstr>Inter</vt:lpstr>
      <vt:lpstr>DejaVu Serif Bold</vt:lpstr>
      <vt:lpstr>Source Sans Pro Bold</vt:lpstr>
      <vt:lpstr>Aileron 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khóa luận tốt nghiệp</dc:title>
  <cp:lastModifiedBy>Hoàng Thương Nguyễn</cp:lastModifiedBy>
  <cp:revision>3</cp:revision>
  <dcterms:created xsi:type="dcterms:W3CDTF">2006-08-16T00:00:00Z</dcterms:created>
  <dcterms:modified xsi:type="dcterms:W3CDTF">2025-07-07T10:31:23Z</dcterms:modified>
  <dc:identifier>DAGp8MuKAE8</dc:identifier>
</cp:coreProperties>
</file>